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79"/>
  </p:notesMasterIdLst>
  <p:sldIdLst>
    <p:sldId id="256" r:id="rId45"/>
    <p:sldId id="257" r:id="rId46"/>
    <p:sldId id="258" r:id="rId47"/>
    <p:sldId id="259" r:id="rId48"/>
    <p:sldId id="260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  <p:sldId id="289" r:id="rId7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oppins Light" charset="1" panose="02000000000000000000"/>
      <p:regular r:id="rId10"/>
    </p:embeddedFont>
    <p:embeddedFont>
      <p:font typeface="Poppins Light Bold" charset="1" panose="02000000000000000000"/>
      <p:regular r:id="rId11"/>
    </p:embeddedFont>
    <p:embeddedFont>
      <p:font typeface="Poppins Bold" charset="1" panose="02000000000000000000"/>
      <p:regular r:id="rId12"/>
    </p:embeddedFont>
    <p:embeddedFont>
      <p:font typeface="TT Fors" charset="1" panose="020B0003030001020000"/>
      <p:regular r:id="rId13"/>
    </p:embeddedFont>
    <p:embeddedFont>
      <p:font typeface="TT Fors Bold" charset="1" panose="020B0003030001020000"/>
      <p:regular r:id="rId14"/>
    </p:embeddedFont>
    <p:embeddedFont>
      <p:font typeface="TT Fors Italics" charset="1" panose="020B0003030001020000"/>
      <p:regular r:id="rId15"/>
    </p:embeddedFont>
    <p:embeddedFont>
      <p:font typeface="TT Fors Bold Italics" charset="1" panose="020B0003030001020000"/>
      <p:regular r:id="rId16"/>
    </p:embeddedFont>
    <p:embeddedFont>
      <p:font typeface="Poppins" charset="1" panose="00000500000000000000"/>
      <p:regular r:id="rId17"/>
    </p:embeddedFont>
    <p:embeddedFont>
      <p:font typeface="Poppins Bold" charset="1" panose="00000800000000000000"/>
      <p:regular r:id="rId18"/>
    </p:embeddedFont>
    <p:embeddedFont>
      <p:font typeface="Poppins Italics" charset="1" panose="00000500000000000000"/>
      <p:regular r:id="rId19"/>
    </p:embeddedFont>
    <p:embeddedFont>
      <p:font typeface="Poppins Bold Italics" charset="1" panose="00000800000000000000"/>
      <p:regular r:id="rId20"/>
    </p:embeddedFont>
    <p:embeddedFont>
      <p:font typeface="Poppins Thin" charset="1" panose="00000300000000000000"/>
      <p:regular r:id="rId21"/>
    </p:embeddedFont>
    <p:embeddedFont>
      <p:font typeface="Poppins Thin Italics" charset="1" panose="00000300000000000000"/>
      <p:regular r:id="rId22"/>
    </p:embeddedFont>
    <p:embeddedFont>
      <p:font typeface="Poppins Extra-Light" charset="1" panose="00000300000000000000"/>
      <p:regular r:id="rId23"/>
    </p:embeddedFont>
    <p:embeddedFont>
      <p:font typeface="Poppins Extra-Light Italics" charset="1" panose="00000300000000000000"/>
      <p:regular r:id="rId24"/>
    </p:embeddedFont>
    <p:embeddedFont>
      <p:font typeface="Poppins Light" charset="1" panose="00000400000000000000"/>
      <p:regular r:id="rId25"/>
    </p:embeddedFont>
    <p:embeddedFont>
      <p:font typeface="Poppins Light Italics" charset="1" panose="00000400000000000000"/>
      <p:regular r:id="rId26"/>
    </p:embeddedFont>
    <p:embeddedFont>
      <p:font typeface="Poppins Medium" charset="1" panose="00000600000000000000"/>
      <p:regular r:id="rId27"/>
    </p:embeddedFont>
    <p:embeddedFont>
      <p:font typeface="Poppins Medium Italics" charset="1" panose="00000600000000000000"/>
      <p:regular r:id="rId28"/>
    </p:embeddedFont>
    <p:embeddedFont>
      <p:font typeface="Poppins Semi-Bold" charset="1" panose="00000700000000000000"/>
      <p:regular r:id="rId29"/>
    </p:embeddedFont>
    <p:embeddedFont>
      <p:font typeface="Poppins Semi-Bold Italics" charset="1" panose="00000700000000000000"/>
      <p:regular r:id="rId30"/>
    </p:embeddedFont>
    <p:embeddedFont>
      <p:font typeface="Poppins Ultra-Bold" charset="1" panose="00000900000000000000"/>
      <p:regular r:id="rId31"/>
    </p:embeddedFont>
    <p:embeddedFont>
      <p:font typeface="Poppins Ultra-Bold Italics" charset="1" panose="00000900000000000000"/>
      <p:regular r:id="rId32"/>
    </p:embeddedFont>
    <p:embeddedFont>
      <p:font typeface="Poppins Heavy" charset="1" panose="00000A00000000000000"/>
      <p:regular r:id="rId33"/>
    </p:embeddedFont>
    <p:embeddedFont>
      <p:font typeface="Poppins Heavy Italics" charset="1" panose="00000A00000000000000"/>
      <p:regular r:id="rId34"/>
    </p:embeddedFont>
    <p:embeddedFont>
      <p:font typeface="TT Norms" charset="1" panose="02000503030000020003"/>
      <p:regular r:id="rId35"/>
    </p:embeddedFont>
    <p:embeddedFont>
      <p:font typeface="TT Norms Bold" charset="1" panose="02000803030000020004"/>
      <p:regular r:id="rId36"/>
    </p:embeddedFont>
    <p:embeddedFont>
      <p:font typeface="TT Norms Italics" charset="1" panose="02000503030000090003"/>
      <p:regular r:id="rId37"/>
    </p:embeddedFont>
    <p:embeddedFont>
      <p:font typeface="TT Norms Bold Italics" charset="1" panose="02000803020000090004"/>
      <p:regular r:id="rId38"/>
    </p:embeddedFont>
    <p:embeddedFont>
      <p:font typeface="TT Norms Light" charset="1" panose="02000503020000020003"/>
      <p:regular r:id="rId39"/>
    </p:embeddedFont>
    <p:embeddedFont>
      <p:font typeface="TT Norms Light Italics" charset="1" panose="02000503020000090003"/>
      <p:regular r:id="rId40"/>
    </p:embeddedFont>
    <p:embeddedFont>
      <p:font typeface="TT Norms Ultra-Bold" charset="1" panose="02000503040000020004"/>
      <p:regular r:id="rId41"/>
    </p:embeddedFont>
    <p:embeddedFont>
      <p:font typeface="TT Norms Ultra-Bold Italics" charset="1" panose="02000503020000090004"/>
      <p:regular r:id="rId42"/>
    </p:embeddedFont>
    <p:embeddedFont>
      <p:font typeface="TT Norms Heavy" charset="1" panose="02000503050000020004"/>
      <p:regular r:id="rId43"/>
    </p:embeddedFont>
    <p:embeddedFont>
      <p:font typeface="TT Norms Heavy Italics" charset="1" panose="020005030200000900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slides/slide1.xml" Type="http://schemas.openxmlformats.org/officeDocument/2006/relationships/slide"/><Relationship Id="rId46" Target="slides/slide2.xml" Type="http://schemas.openxmlformats.org/officeDocument/2006/relationships/slide"/><Relationship Id="rId47" Target="slides/slide3.xml" Type="http://schemas.openxmlformats.org/officeDocument/2006/relationships/slide"/><Relationship Id="rId48" Target="slides/slide4.xml" Type="http://schemas.openxmlformats.org/officeDocument/2006/relationships/slide"/><Relationship Id="rId49" Target="slides/slide5.xml" Type="http://schemas.openxmlformats.org/officeDocument/2006/relationships/slide"/><Relationship Id="rId5" Target="tableStyles.xml" Type="http://schemas.openxmlformats.org/officeDocument/2006/relationships/tableStyles"/><Relationship Id="rId50" Target="slides/slide6.xml" Type="http://schemas.openxmlformats.org/officeDocument/2006/relationships/slide"/><Relationship Id="rId51" Target="slides/slide7.xml" Type="http://schemas.openxmlformats.org/officeDocument/2006/relationships/slide"/><Relationship Id="rId52" Target="slides/slide8.xml" Type="http://schemas.openxmlformats.org/officeDocument/2006/relationships/slide"/><Relationship Id="rId53" Target="slides/slide9.xml" Type="http://schemas.openxmlformats.org/officeDocument/2006/relationships/slide"/><Relationship Id="rId54" Target="slides/slide10.xml" Type="http://schemas.openxmlformats.org/officeDocument/2006/relationships/slide"/><Relationship Id="rId55" Target="slides/slide11.xml" Type="http://schemas.openxmlformats.org/officeDocument/2006/relationships/slide"/><Relationship Id="rId56" Target="slides/slide12.xml" Type="http://schemas.openxmlformats.org/officeDocument/2006/relationships/slide"/><Relationship Id="rId57" Target="slides/slide13.xml" Type="http://schemas.openxmlformats.org/officeDocument/2006/relationships/slide"/><Relationship Id="rId58" Target="slides/slide14.xml" Type="http://schemas.openxmlformats.org/officeDocument/2006/relationships/slide"/><Relationship Id="rId59" Target="slides/slide15.xml" Type="http://schemas.openxmlformats.org/officeDocument/2006/relationships/slide"/><Relationship Id="rId6" Target="fonts/font6.fntdata" Type="http://schemas.openxmlformats.org/officeDocument/2006/relationships/font"/><Relationship Id="rId60" Target="slides/slide16.xml" Type="http://schemas.openxmlformats.org/officeDocument/2006/relationships/slide"/><Relationship Id="rId61" Target="slides/slide17.xml" Type="http://schemas.openxmlformats.org/officeDocument/2006/relationships/slide"/><Relationship Id="rId62" Target="slides/slide18.xml" Type="http://schemas.openxmlformats.org/officeDocument/2006/relationships/slide"/><Relationship Id="rId63" Target="slides/slide19.xml" Type="http://schemas.openxmlformats.org/officeDocument/2006/relationships/slide"/><Relationship Id="rId64" Target="slides/slide20.xml" Type="http://schemas.openxmlformats.org/officeDocument/2006/relationships/slide"/><Relationship Id="rId65" Target="slides/slide21.xml" Type="http://schemas.openxmlformats.org/officeDocument/2006/relationships/slide"/><Relationship Id="rId66" Target="slides/slide22.xml" Type="http://schemas.openxmlformats.org/officeDocument/2006/relationships/slide"/><Relationship Id="rId67" Target="slides/slide23.xml" Type="http://schemas.openxmlformats.org/officeDocument/2006/relationships/slide"/><Relationship Id="rId68" Target="slides/slide24.xml" Type="http://schemas.openxmlformats.org/officeDocument/2006/relationships/slide"/><Relationship Id="rId69" Target="slides/slide25.xml" Type="http://schemas.openxmlformats.org/officeDocument/2006/relationships/slide"/><Relationship Id="rId7" Target="fonts/font7.fntdata" Type="http://schemas.openxmlformats.org/officeDocument/2006/relationships/font"/><Relationship Id="rId70" Target="slides/slide26.xml" Type="http://schemas.openxmlformats.org/officeDocument/2006/relationships/slide"/><Relationship Id="rId71" Target="slides/slide27.xml" Type="http://schemas.openxmlformats.org/officeDocument/2006/relationships/slide"/><Relationship Id="rId72" Target="slides/slide28.xml" Type="http://schemas.openxmlformats.org/officeDocument/2006/relationships/slide"/><Relationship Id="rId73" Target="slides/slide29.xml" Type="http://schemas.openxmlformats.org/officeDocument/2006/relationships/slide"/><Relationship Id="rId74" Target="slides/slide30.xml" Type="http://schemas.openxmlformats.org/officeDocument/2006/relationships/slide"/><Relationship Id="rId75" Target="slides/slide31.xml" Type="http://schemas.openxmlformats.org/officeDocument/2006/relationships/slide"/><Relationship Id="rId76" Target="slides/slide32.xml" Type="http://schemas.openxmlformats.org/officeDocument/2006/relationships/slide"/><Relationship Id="rId77" Target="slides/slide33.xml" Type="http://schemas.openxmlformats.org/officeDocument/2006/relationships/slide"/><Relationship Id="rId78" Target="slides/slide34.xml" Type="http://schemas.openxmlformats.org/officeDocument/2006/relationships/slide"/><Relationship Id="rId79" Target="notesMasters/notesMaster1.xml" Type="http://schemas.openxmlformats.org/officeDocument/2006/relationships/notesMaster"/><Relationship Id="rId8" Target="fonts/font8.fntdata" Type="http://schemas.openxmlformats.org/officeDocument/2006/relationships/font"/><Relationship Id="rId80" Target="theme/theme2.xml" Type="http://schemas.openxmlformats.org/officeDocument/2006/relationships/theme"/><Relationship Id="rId81" Target="notesSlides/notesSlide1.xml" Type="http://schemas.openxmlformats.org/officeDocument/2006/relationships/notesSlide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we thought that going away from the purpose of our app</a:t>
            </a:r>
          </a:p>
          <a:p>
            <a:r>
              <a:rPr lang="en-US"/>
              <a:t/>
            </a:r>
          </a:p>
          <a:p>
            <a:r>
              <a:rPr lang="en-US"/>
              <a:t>heuristic evals found it confusing and clashing </a:t>
            </a:r>
          </a:p>
          <a:p>
            <a:r>
              <a:rPr lang="en-US"/>
              <a:t/>
            </a:r>
          </a:p>
          <a:p>
            <a:r>
              <a:rPr lang="en-US"/>
              <a:t>goes against integrity because of social/external pressure</a:t>
            </a:r>
          </a:p>
          <a:p>
            <a:r>
              <a:rPr lang="en-US"/>
              <a:t/>
            </a:r>
          </a:p>
          <a:p>
            <a:r>
              <a:rPr lang="en-US"/>
              <a:t>difficult to coordinate, discouraging people</a:t>
            </a:r>
          </a:p>
          <a:p>
            <a:r>
              <a:rPr lang="en-US"/>
              <a:t/>
            </a:r>
          </a:p>
          <a:p>
            <a:r>
              <a:rPr lang="en-US"/>
              <a:t>distracting from main purpose of our app.</a:t>
            </a:r>
          </a:p>
          <a:p>
            <a:r>
              <a:rPr lang="en-US"/>
              <a:t/>
            </a:r>
          </a:p>
          <a:p>
            <a:r>
              <a:rPr lang="en-US"/>
              <a:t>we want any form of social interaction t be encouraging, and not stressful.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sv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2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12.pn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23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2.pn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2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Relationship Id="rId3" Target="../media/image6.jpeg" Type="http://schemas.openxmlformats.org/officeDocument/2006/relationships/image"/><Relationship Id="rId4" Target="../media/image7.jpeg" Type="http://schemas.openxmlformats.org/officeDocument/2006/relationships/image"/><Relationship Id="rId5" Target="../media/image8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12.png" Type="http://schemas.openxmlformats.org/officeDocument/2006/relationships/image"/><Relationship Id="rId4" Target="../media/image35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Relationship Id="rId4" Target="../media/image12.png" Type="http://schemas.openxmlformats.org/officeDocument/2006/relationships/image"/><Relationship Id="rId5" Target="../media/image37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3.png" Type="http://schemas.openxmlformats.org/officeDocument/2006/relationships/image"/><Relationship Id="rId4" Target="../media/image12.png" Type="http://schemas.openxmlformats.org/officeDocument/2006/relationships/image"/><Relationship Id="rId5" Target="../media/image3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41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32235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4411293" y="5813499"/>
            <a:ext cx="3665577" cy="7331154"/>
            <a:chOff x="0" y="0"/>
            <a:chExt cx="3175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3"/>
              <a:stretch>
                <a:fillRect l="0" t="-4143" r="0" b="-4143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034966" y="5695876"/>
            <a:ext cx="4006890" cy="8135817"/>
          </a:xfrm>
          <a:custGeom>
            <a:avLst/>
            <a:gdLst/>
            <a:ahLst/>
            <a:cxnLst/>
            <a:rect r="r" b="b" t="t" l="l"/>
            <a:pathLst>
              <a:path h="8135817" w="4006890">
                <a:moveTo>
                  <a:pt x="0" y="0"/>
                </a:moveTo>
                <a:lnTo>
                  <a:pt x="4006890" y="0"/>
                </a:lnTo>
                <a:lnTo>
                  <a:pt x="4006890" y="8135817"/>
                </a:lnTo>
                <a:lnTo>
                  <a:pt x="0" y="81358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0205622" y="5813499"/>
            <a:ext cx="3665577" cy="7331154"/>
            <a:chOff x="0" y="0"/>
            <a:chExt cx="3175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0" t="-3809" r="0" b="-3809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6867931" y="4326442"/>
            <a:ext cx="4542613" cy="9223580"/>
          </a:xfrm>
          <a:custGeom>
            <a:avLst/>
            <a:gdLst/>
            <a:ahLst/>
            <a:cxnLst/>
            <a:rect r="r" b="b" t="t" l="l"/>
            <a:pathLst>
              <a:path h="9223580" w="4542613">
                <a:moveTo>
                  <a:pt x="0" y="0"/>
                </a:moveTo>
                <a:lnTo>
                  <a:pt x="4542613" y="0"/>
                </a:lnTo>
                <a:lnTo>
                  <a:pt x="4542613" y="9223580"/>
                </a:lnTo>
                <a:lnTo>
                  <a:pt x="0" y="9223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7061404" y="4485388"/>
            <a:ext cx="4155667" cy="8311334"/>
            <a:chOff x="0" y="0"/>
            <a:chExt cx="3175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6350000"/>
                  </a:moveTo>
                  <a:lnTo>
                    <a:pt x="508000" y="6350000"/>
                  </a:lnTo>
                  <a:cubicBezTo>
                    <a:pt x="227330" y="6350000"/>
                    <a:pt x="0" y="6122670"/>
                    <a:pt x="0" y="5842000"/>
                  </a:cubicBezTo>
                  <a:lnTo>
                    <a:pt x="0" y="508000"/>
                  </a:lnTo>
                  <a:cubicBezTo>
                    <a:pt x="0" y="227330"/>
                    <a:pt x="227330" y="0"/>
                    <a:pt x="508000" y="0"/>
                  </a:cubicBezTo>
                  <a:lnTo>
                    <a:pt x="2667000" y="0"/>
                  </a:lnTo>
                  <a:cubicBezTo>
                    <a:pt x="2947670" y="0"/>
                    <a:pt x="3175000" y="227330"/>
                    <a:pt x="3175000" y="508000"/>
                  </a:cubicBezTo>
                  <a:lnTo>
                    <a:pt x="3175000" y="5842000"/>
                  </a:lnTo>
                  <a:cubicBezTo>
                    <a:pt x="3175000" y="6122670"/>
                    <a:pt x="2947670" y="6350000"/>
                    <a:pt x="2667000" y="6350000"/>
                  </a:cubicBezTo>
                  <a:close/>
                </a:path>
              </a:pathLst>
            </a:custGeom>
            <a:blipFill>
              <a:blip r:embed="rId5"/>
              <a:stretch>
                <a:fillRect l="0" t="-4054" r="0" b="-4054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3175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3175000">
                  <a:moveTo>
                    <a:pt x="2667000" y="19050"/>
                  </a:moveTo>
                  <a:cubicBezTo>
                    <a:pt x="2936240" y="19050"/>
                    <a:pt x="3155950" y="238760"/>
                    <a:pt x="3155950" y="508000"/>
                  </a:cubicBezTo>
                  <a:lnTo>
                    <a:pt x="3155950" y="5842000"/>
                  </a:lnTo>
                  <a:cubicBezTo>
                    <a:pt x="3155950" y="6111240"/>
                    <a:pt x="2936240" y="6330950"/>
                    <a:pt x="2667000" y="6330950"/>
                  </a:cubicBezTo>
                  <a:lnTo>
                    <a:pt x="508000" y="6330950"/>
                  </a:lnTo>
                  <a:cubicBezTo>
                    <a:pt x="238760" y="6330950"/>
                    <a:pt x="19050" y="6111240"/>
                    <a:pt x="19050" y="5842000"/>
                  </a:cubicBezTo>
                  <a:lnTo>
                    <a:pt x="19050" y="508000"/>
                  </a:lnTo>
                  <a:cubicBezTo>
                    <a:pt x="19050" y="238760"/>
                    <a:pt x="238760" y="19050"/>
                    <a:pt x="508000" y="19050"/>
                  </a:cubicBezTo>
                  <a:lnTo>
                    <a:pt x="2667000" y="19050"/>
                  </a:lnTo>
                  <a:moveTo>
                    <a:pt x="2667000" y="0"/>
                  </a:moveTo>
                  <a:lnTo>
                    <a:pt x="508000" y="0"/>
                  </a:lnTo>
                  <a:cubicBezTo>
                    <a:pt x="227330" y="0"/>
                    <a:pt x="0" y="227330"/>
                    <a:pt x="0" y="508000"/>
                  </a:cubicBezTo>
                  <a:lnTo>
                    <a:pt x="0" y="5842000"/>
                  </a:lnTo>
                  <a:cubicBezTo>
                    <a:pt x="0" y="6122670"/>
                    <a:pt x="227330" y="6350000"/>
                    <a:pt x="508000" y="6350000"/>
                  </a:cubicBezTo>
                  <a:lnTo>
                    <a:pt x="2667000" y="6350000"/>
                  </a:lnTo>
                  <a:cubicBezTo>
                    <a:pt x="2947670" y="6350000"/>
                    <a:pt x="3175000" y="6122670"/>
                    <a:pt x="3175000" y="5842000"/>
                  </a:cubicBezTo>
                  <a:lnTo>
                    <a:pt x="3175000" y="508000"/>
                  </a:lnTo>
                  <a:cubicBezTo>
                    <a:pt x="3175000" y="227330"/>
                    <a:pt x="2947670" y="0"/>
                    <a:pt x="2667000" y="0"/>
                  </a:cubicBezTo>
                  <a:lnTo>
                    <a:pt x="2667000" y="0"/>
                  </a:lnTo>
                  <a:close/>
                </a:path>
              </a:pathLst>
            </a:custGeom>
            <a:solidFill>
              <a:srgbClr val="020202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762000" y="561340"/>
            <a:ext cx="6860472" cy="561658"/>
            <a:chOff x="0" y="0"/>
            <a:chExt cx="9147296" cy="748877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38100"/>
              <a:ext cx="5469910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Pedro, Malina, Cecilia, Nazanin 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396663"/>
              <a:ext cx="9147296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Assignment 8 - Checkpoint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387465" y="2383327"/>
            <a:ext cx="15513069" cy="1320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spc="-249">
                <a:solidFill>
                  <a:srgbClr val="000000"/>
                </a:solidFill>
                <a:latin typeface="Poppins Bold"/>
              </a:rPr>
              <a:t>turno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123369" y="3666027"/>
            <a:ext cx="8031737" cy="3390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36"/>
              </a:lnSpc>
              <a:spcBef>
                <a:spcPct val="0"/>
              </a:spcBef>
            </a:pPr>
            <a:r>
              <a:rPr lang="en-US" sz="2026" spc="50">
                <a:solidFill>
                  <a:srgbClr val="000000"/>
                </a:solidFill>
                <a:latin typeface="Poppins Light"/>
              </a:rPr>
              <a:t>Game your tasks: Make every chore feel like a turn, not a toil.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81301" y="690029"/>
            <a:ext cx="9186205" cy="81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000000"/>
                </a:solidFill>
                <a:latin typeface="Poppins Bold"/>
              </a:rPr>
              <a:t>Before: Complete an Activity</a:t>
            </a:r>
          </a:p>
        </p:txBody>
      </p:sp>
      <p:sp>
        <p:nvSpPr>
          <p:cNvPr name="AutoShape 7" id="7"/>
          <p:cNvSpPr/>
          <p:nvPr/>
        </p:nvSpPr>
        <p:spPr>
          <a:xfrm>
            <a:off x="4353797" y="5398660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" id="8"/>
          <p:cNvSpPr/>
          <p:nvPr/>
        </p:nvSpPr>
        <p:spPr>
          <a:xfrm>
            <a:off x="8627598" y="5407021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5088715" y="2089046"/>
            <a:ext cx="3019613" cy="6568140"/>
          </a:xfrm>
          <a:custGeom>
            <a:avLst/>
            <a:gdLst/>
            <a:ahLst/>
            <a:cxnLst/>
            <a:rect r="r" b="b" t="t" l="l"/>
            <a:pathLst>
              <a:path h="6568140" w="3019613">
                <a:moveTo>
                  <a:pt x="0" y="0"/>
                </a:moveTo>
                <a:lnTo>
                  <a:pt x="3019613" y="0"/>
                </a:lnTo>
                <a:lnTo>
                  <a:pt x="3019613" y="6568140"/>
                </a:lnTo>
                <a:lnTo>
                  <a:pt x="0" y="656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912255" y="1975339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61641" y="2089046"/>
            <a:ext cx="3033672" cy="6568140"/>
          </a:xfrm>
          <a:custGeom>
            <a:avLst/>
            <a:gdLst/>
            <a:ahLst/>
            <a:cxnLst/>
            <a:rect r="r" b="b" t="t" l="l"/>
            <a:pathLst>
              <a:path h="6568140" w="3033672">
                <a:moveTo>
                  <a:pt x="0" y="0"/>
                </a:moveTo>
                <a:lnTo>
                  <a:pt x="3033672" y="0"/>
                </a:lnTo>
                <a:lnTo>
                  <a:pt x="3033672" y="6568140"/>
                </a:lnTo>
                <a:lnTo>
                  <a:pt x="0" y="65681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12845" y="1975339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2775877" y="5398199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760779" y="2052865"/>
            <a:ext cx="3051505" cy="6595499"/>
          </a:xfrm>
          <a:custGeom>
            <a:avLst/>
            <a:gdLst/>
            <a:ahLst/>
            <a:cxnLst/>
            <a:rect r="r" b="b" t="t" l="l"/>
            <a:pathLst>
              <a:path h="6595499" w="3051505">
                <a:moveTo>
                  <a:pt x="0" y="0"/>
                </a:moveTo>
                <a:lnTo>
                  <a:pt x="3051505" y="0"/>
                </a:lnTo>
                <a:lnTo>
                  <a:pt x="3051505" y="6595499"/>
                </a:lnTo>
                <a:lnTo>
                  <a:pt x="0" y="6595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600265" y="1957696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6"/>
                </a:lnTo>
                <a:lnTo>
                  <a:pt x="0" y="6813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701145" y="2045290"/>
            <a:ext cx="3068488" cy="6603075"/>
          </a:xfrm>
          <a:custGeom>
            <a:avLst/>
            <a:gdLst/>
            <a:ahLst/>
            <a:cxnLst/>
            <a:rect r="r" b="b" t="t" l="l"/>
            <a:pathLst>
              <a:path h="6603075" w="3068488">
                <a:moveTo>
                  <a:pt x="0" y="0"/>
                </a:moveTo>
                <a:lnTo>
                  <a:pt x="3068488" y="0"/>
                </a:lnTo>
                <a:lnTo>
                  <a:pt x="3068488" y="6603074"/>
                </a:lnTo>
                <a:lnTo>
                  <a:pt x="0" y="6603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548110" y="2000423"/>
            <a:ext cx="3374557" cy="6813196"/>
          </a:xfrm>
          <a:custGeom>
            <a:avLst/>
            <a:gdLst/>
            <a:ahLst/>
            <a:cxnLst/>
            <a:rect r="r" b="b" t="t" l="l"/>
            <a:pathLst>
              <a:path h="6813196" w="3374557">
                <a:moveTo>
                  <a:pt x="0" y="0"/>
                </a:moveTo>
                <a:lnTo>
                  <a:pt x="3374557" y="0"/>
                </a:lnTo>
                <a:lnTo>
                  <a:pt x="3374557" y="6813196"/>
                </a:lnTo>
                <a:lnTo>
                  <a:pt x="0" y="68131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" r="0" b="-30"/>
            </a:stretch>
          </a:blipFill>
        </p:spPr>
      </p:sp>
      <p:sp>
        <p:nvSpPr>
          <p:cNvPr name="AutoShape 18" id="18"/>
          <p:cNvSpPr/>
          <p:nvPr/>
        </p:nvSpPr>
        <p:spPr>
          <a:xfrm>
            <a:off x="17296501" y="5398660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18031269" y="2036468"/>
            <a:ext cx="3068488" cy="6603075"/>
          </a:xfrm>
          <a:custGeom>
            <a:avLst/>
            <a:gdLst/>
            <a:ahLst/>
            <a:cxnLst/>
            <a:rect r="r" b="b" t="t" l="l"/>
            <a:pathLst>
              <a:path h="6603075" w="3068488">
                <a:moveTo>
                  <a:pt x="0" y="0"/>
                </a:moveTo>
                <a:lnTo>
                  <a:pt x="3068488" y="0"/>
                </a:lnTo>
                <a:lnTo>
                  <a:pt x="3068488" y="6603075"/>
                </a:lnTo>
                <a:lnTo>
                  <a:pt x="0" y="66030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7878235" y="1991601"/>
            <a:ext cx="3374557" cy="6813196"/>
          </a:xfrm>
          <a:custGeom>
            <a:avLst/>
            <a:gdLst/>
            <a:ahLst/>
            <a:cxnLst/>
            <a:rect r="r" b="b" t="t" l="l"/>
            <a:pathLst>
              <a:path h="6813196" w="3374557">
                <a:moveTo>
                  <a:pt x="0" y="0"/>
                </a:moveTo>
                <a:lnTo>
                  <a:pt x="3374557" y="0"/>
                </a:lnTo>
                <a:lnTo>
                  <a:pt x="3374557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0" r="0" b="-3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3641" cy="10287000"/>
          </a:xfrm>
          <a:custGeom>
            <a:avLst/>
            <a:gdLst/>
            <a:ahLst/>
            <a:cxnLst/>
            <a:rect r="r" b="b" t="t" l="l"/>
            <a:pathLst>
              <a:path h="10287000" w="18263641">
                <a:moveTo>
                  <a:pt x="0" y="0"/>
                </a:moveTo>
                <a:lnTo>
                  <a:pt x="18263641" y="0"/>
                </a:lnTo>
                <a:lnTo>
                  <a:pt x="1826364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958404" y="5710655"/>
            <a:ext cx="428752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0" y="5641604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03473" y="1861998"/>
            <a:ext cx="3299459" cy="7176849"/>
          </a:xfrm>
          <a:custGeom>
            <a:avLst/>
            <a:gdLst/>
            <a:ahLst/>
            <a:cxnLst/>
            <a:rect r="r" b="b" t="t" l="l"/>
            <a:pathLst>
              <a:path h="7176849" w="3299459">
                <a:moveTo>
                  <a:pt x="0" y="0"/>
                </a:moveTo>
                <a:lnTo>
                  <a:pt x="3299460" y="0"/>
                </a:lnTo>
                <a:lnTo>
                  <a:pt x="3299460" y="7176850"/>
                </a:lnTo>
                <a:lnTo>
                  <a:pt x="0" y="7176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05227" y="1735463"/>
            <a:ext cx="3695953" cy="7466571"/>
          </a:xfrm>
          <a:custGeom>
            <a:avLst/>
            <a:gdLst/>
            <a:ahLst/>
            <a:cxnLst/>
            <a:rect r="r" b="b" t="t" l="l"/>
            <a:pathLst>
              <a:path h="7466571" w="3695953">
                <a:moveTo>
                  <a:pt x="0" y="0"/>
                </a:moveTo>
                <a:lnTo>
                  <a:pt x="3695952" y="0"/>
                </a:lnTo>
                <a:lnTo>
                  <a:pt x="3695952" y="7466572"/>
                </a:lnTo>
                <a:lnTo>
                  <a:pt x="0" y="746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228819" y="2008014"/>
            <a:ext cx="3327078" cy="7194021"/>
          </a:xfrm>
          <a:custGeom>
            <a:avLst/>
            <a:gdLst/>
            <a:ahLst/>
            <a:cxnLst/>
            <a:rect r="r" b="b" t="t" l="l"/>
            <a:pathLst>
              <a:path h="7194021" w="3327078">
                <a:moveTo>
                  <a:pt x="0" y="0"/>
                </a:moveTo>
                <a:lnTo>
                  <a:pt x="3327078" y="0"/>
                </a:lnTo>
                <a:lnTo>
                  <a:pt x="3327078" y="7194021"/>
                </a:lnTo>
                <a:lnTo>
                  <a:pt x="0" y="71940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044381" y="1908318"/>
            <a:ext cx="3695953" cy="7466571"/>
          </a:xfrm>
          <a:custGeom>
            <a:avLst/>
            <a:gdLst/>
            <a:ahLst/>
            <a:cxnLst/>
            <a:rect r="r" b="b" t="t" l="l"/>
            <a:pathLst>
              <a:path h="7466571" w="3695953">
                <a:moveTo>
                  <a:pt x="0" y="0"/>
                </a:moveTo>
                <a:lnTo>
                  <a:pt x="3695953" y="0"/>
                </a:lnTo>
                <a:lnTo>
                  <a:pt x="3695953" y="7466572"/>
                </a:lnTo>
                <a:lnTo>
                  <a:pt x="0" y="74665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97322" y="849374"/>
            <a:ext cx="7736681" cy="564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00"/>
              </a:lnSpc>
              <a:spcBef>
                <a:spcPct val="0"/>
              </a:spcBef>
            </a:pPr>
            <a:r>
              <a:rPr lang="en-US" sz="3285">
                <a:solidFill>
                  <a:srgbClr val="000000"/>
                </a:solidFill>
                <a:latin typeface="Poppins Bold"/>
              </a:rPr>
              <a:t>(and share the news with friends!)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1301" y="690029"/>
            <a:ext cx="9186205" cy="81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000000"/>
                </a:solidFill>
                <a:latin typeface="Poppins Bold"/>
              </a:rPr>
              <a:t>Before: Complete an Activity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54235"/>
          </a:xfrm>
          <a:custGeom>
            <a:avLst/>
            <a:gdLst/>
            <a:ahLst/>
            <a:cxnLst/>
            <a:rect r="r" b="b" t="t" l="l"/>
            <a:pathLst>
              <a:path h="10354235" w="18288000">
                <a:moveTo>
                  <a:pt x="0" y="0"/>
                </a:moveTo>
                <a:lnTo>
                  <a:pt x="18288000" y="0"/>
                </a:lnTo>
                <a:lnTo>
                  <a:pt x="18288000" y="10354235"/>
                </a:lnTo>
                <a:lnTo>
                  <a:pt x="0" y="1035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4578690" y="5676275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8852490" y="5684636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825158" y="2349120"/>
            <a:ext cx="3047171" cy="6552133"/>
          </a:xfrm>
          <a:custGeom>
            <a:avLst/>
            <a:gdLst/>
            <a:ahLst/>
            <a:cxnLst/>
            <a:rect r="r" b="b" t="t" l="l"/>
            <a:pathLst>
              <a:path h="6552133" w="3047171">
                <a:moveTo>
                  <a:pt x="0" y="0"/>
                </a:moveTo>
                <a:lnTo>
                  <a:pt x="3047171" y="0"/>
                </a:lnTo>
                <a:lnTo>
                  <a:pt x="3047171" y="6552133"/>
                </a:lnTo>
                <a:lnTo>
                  <a:pt x="0" y="65521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38426" y="2244132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399896" y="2345928"/>
            <a:ext cx="3022621" cy="6558517"/>
          </a:xfrm>
          <a:custGeom>
            <a:avLst/>
            <a:gdLst/>
            <a:ahLst/>
            <a:cxnLst/>
            <a:rect r="r" b="b" t="t" l="l"/>
            <a:pathLst>
              <a:path h="6558517" w="3022621">
                <a:moveTo>
                  <a:pt x="0" y="0"/>
                </a:moveTo>
                <a:lnTo>
                  <a:pt x="3022621" y="0"/>
                </a:lnTo>
                <a:lnTo>
                  <a:pt x="3022621" y="6558517"/>
                </a:lnTo>
                <a:lnTo>
                  <a:pt x="0" y="65585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224941" y="2218588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87543" y="2347523"/>
            <a:ext cx="3013451" cy="6555328"/>
          </a:xfrm>
          <a:custGeom>
            <a:avLst/>
            <a:gdLst/>
            <a:ahLst/>
            <a:cxnLst/>
            <a:rect r="r" b="b" t="t" l="l"/>
            <a:pathLst>
              <a:path h="6555328" w="3013451">
                <a:moveTo>
                  <a:pt x="0" y="0"/>
                </a:moveTo>
                <a:lnTo>
                  <a:pt x="3013451" y="0"/>
                </a:lnTo>
                <a:lnTo>
                  <a:pt x="3013451" y="6555327"/>
                </a:lnTo>
                <a:lnTo>
                  <a:pt x="0" y="65553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808002" y="2218588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3" id="13"/>
          <p:cNvSpPr/>
          <p:nvPr/>
        </p:nvSpPr>
        <p:spPr>
          <a:xfrm>
            <a:off x="13609159" y="5650270"/>
            <a:ext cx="39123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14" id="14"/>
          <p:cNvSpPr/>
          <p:nvPr/>
        </p:nvSpPr>
        <p:spPr>
          <a:xfrm flipH="false" flipV="false" rot="0">
            <a:off x="14458875" y="2398612"/>
            <a:ext cx="3016399" cy="6555325"/>
          </a:xfrm>
          <a:custGeom>
            <a:avLst/>
            <a:gdLst/>
            <a:ahLst/>
            <a:cxnLst/>
            <a:rect r="r" b="b" t="t" l="l"/>
            <a:pathLst>
              <a:path h="6555325" w="3016399">
                <a:moveTo>
                  <a:pt x="0" y="0"/>
                </a:moveTo>
                <a:lnTo>
                  <a:pt x="3016399" y="0"/>
                </a:lnTo>
                <a:lnTo>
                  <a:pt x="3016399" y="6555325"/>
                </a:lnTo>
                <a:lnTo>
                  <a:pt x="0" y="65553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280808" y="2244132"/>
            <a:ext cx="3372532" cy="6813196"/>
          </a:xfrm>
          <a:custGeom>
            <a:avLst/>
            <a:gdLst/>
            <a:ahLst/>
            <a:cxnLst/>
            <a:rect r="r" b="b" t="t" l="l"/>
            <a:pathLst>
              <a:path h="6813196" w="3372532">
                <a:moveTo>
                  <a:pt x="0" y="0"/>
                </a:moveTo>
                <a:lnTo>
                  <a:pt x="3372532" y="0"/>
                </a:lnTo>
                <a:lnTo>
                  <a:pt x="3372532" y="6813197"/>
                </a:lnTo>
                <a:lnTo>
                  <a:pt x="0" y="68131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38426" y="690029"/>
            <a:ext cx="8779302" cy="8622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72"/>
              </a:lnSpc>
            </a:pPr>
            <a:r>
              <a:rPr lang="en-US" sz="5052" spc="-126">
                <a:solidFill>
                  <a:srgbClr val="000000"/>
                </a:solidFill>
                <a:latin typeface="Poppins Bold"/>
              </a:rPr>
              <a:t>After: Complete an Activity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4978" y="962025"/>
            <a:ext cx="8088362" cy="597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80"/>
              </a:lnSpc>
              <a:spcBef>
                <a:spcPct val="0"/>
              </a:spcBef>
            </a:pPr>
            <a:r>
              <a:rPr lang="en-US" sz="3485">
                <a:solidFill>
                  <a:srgbClr val="000000"/>
                </a:solidFill>
                <a:latin typeface="Poppins Bold"/>
              </a:rPr>
              <a:t>(and share the news with friends!)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28430" cy="10287000"/>
          </a:xfrm>
          <a:custGeom>
            <a:avLst/>
            <a:gdLst/>
            <a:ahLst/>
            <a:cxnLst/>
            <a:rect r="r" b="b" t="t" l="l"/>
            <a:pathLst>
              <a:path h="10287000" w="18228430">
                <a:moveTo>
                  <a:pt x="0" y="0"/>
                </a:moveTo>
                <a:lnTo>
                  <a:pt x="18228430" y="0"/>
                </a:lnTo>
                <a:lnTo>
                  <a:pt x="182284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6086627" y="5777236"/>
            <a:ext cx="43035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6" id="6"/>
          <p:cNvSpPr/>
          <p:nvPr/>
        </p:nvSpPr>
        <p:spPr>
          <a:xfrm>
            <a:off x="11601268" y="5712004"/>
            <a:ext cx="43035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2983984" y="2211786"/>
            <a:ext cx="3376643" cy="7322382"/>
          </a:xfrm>
          <a:custGeom>
            <a:avLst/>
            <a:gdLst/>
            <a:ahLst/>
            <a:cxnLst/>
            <a:rect r="r" b="b" t="t" l="l"/>
            <a:pathLst>
              <a:path h="7322382" w="3376643">
                <a:moveTo>
                  <a:pt x="0" y="0"/>
                </a:moveTo>
                <a:lnTo>
                  <a:pt x="3376643" y="0"/>
                </a:lnTo>
                <a:lnTo>
                  <a:pt x="3376643" y="7322382"/>
                </a:lnTo>
                <a:lnTo>
                  <a:pt x="0" y="73223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817427" y="2086710"/>
            <a:ext cx="3709756" cy="7494457"/>
          </a:xfrm>
          <a:custGeom>
            <a:avLst/>
            <a:gdLst/>
            <a:ahLst/>
            <a:cxnLst/>
            <a:rect r="r" b="b" t="t" l="l"/>
            <a:pathLst>
              <a:path h="7494457" w="3709756">
                <a:moveTo>
                  <a:pt x="0" y="0"/>
                </a:moveTo>
                <a:lnTo>
                  <a:pt x="3709757" y="0"/>
                </a:lnTo>
                <a:lnTo>
                  <a:pt x="3709757" y="7494458"/>
                </a:lnTo>
                <a:lnTo>
                  <a:pt x="0" y="749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468165" y="2260528"/>
            <a:ext cx="3343237" cy="7224898"/>
          </a:xfrm>
          <a:custGeom>
            <a:avLst/>
            <a:gdLst/>
            <a:ahLst/>
            <a:cxnLst/>
            <a:rect r="r" b="b" t="t" l="l"/>
            <a:pathLst>
              <a:path h="7224898" w="3343237">
                <a:moveTo>
                  <a:pt x="0" y="0"/>
                </a:moveTo>
                <a:lnTo>
                  <a:pt x="3343237" y="0"/>
                </a:lnTo>
                <a:lnTo>
                  <a:pt x="3343237" y="7224898"/>
                </a:lnTo>
                <a:lnTo>
                  <a:pt x="0" y="72248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284905" y="2086710"/>
            <a:ext cx="3709756" cy="7494457"/>
          </a:xfrm>
          <a:custGeom>
            <a:avLst/>
            <a:gdLst/>
            <a:ahLst/>
            <a:cxnLst/>
            <a:rect r="r" b="b" t="t" l="l"/>
            <a:pathLst>
              <a:path h="7494457" w="3709756">
                <a:moveTo>
                  <a:pt x="0" y="0"/>
                </a:moveTo>
                <a:lnTo>
                  <a:pt x="3709757" y="0"/>
                </a:lnTo>
                <a:lnTo>
                  <a:pt x="3709757" y="7494458"/>
                </a:lnTo>
                <a:lnTo>
                  <a:pt x="0" y="749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956490" y="2273877"/>
            <a:ext cx="3318408" cy="7198200"/>
          </a:xfrm>
          <a:custGeom>
            <a:avLst/>
            <a:gdLst/>
            <a:ahLst/>
            <a:cxnLst/>
            <a:rect r="r" b="b" t="t" l="l"/>
            <a:pathLst>
              <a:path h="7198200" w="3318408">
                <a:moveTo>
                  <a:pt x="0" y="0"/>
                </a:moveTo>
                <a:lnTo>
                  <a:pt x="3318408" y="0"/>
                </a:lnTo>
                <a:lnTo>
                  <a:pt x="3318408" y="7198200"/>
                </a:lnTo>
                <a:lnTo>
                  <a:pt x="0" y="71982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760816" y="2086710"/>
            <a:ext cx="3709756" cy="7494457"/>
          </a:xfrm>
          <a:custGeom>
            <a:avLst/>
            <a:gdLst/>
            <a:ahLst/>
            <a:cxnLst/>
            <a:rect r="r" b="b" t="t" l="l"/>
            <a:pathLst>
              <a:path h="7494457" w="3709756">
                <a:moveTo>
                  <a:pt x="0" y="0"/>
                </a:moveTo>
                <a:lnTo>
                  <a:pt x="3709757" y="0"/>
                </a:lnTo>
                <a:lnTo>
                  <a:pt x="3709757" y="7494458"/>
                </a:lnTo>
                <a:lnTo>
                  <a:pt x="0" y="74944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19230" y="690029"/>
            <a:ext cx="9502684" cy="813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30"/>
              </a:lnSpc>
            </a:pPr>
            <a:r>
              <a:rPr lang="en-US" sz="4736">
                <a:solidFill>
                  <a:srgbClr val="000000"/>
                </a:solidFill>
                <a:latin typeface="Poppins Bold"/>
              </a:rPr>
              <a:t>Before: Create a New Activity 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03214" cy="10368723"/>
          </a:xfrm>
          <a:custGeom>
            <a:avLst/>
            <a:gdLst/>
            <a:ahLst/>
            <a:cxnLst/>
            <a:rect r="r" b="b" t="t" l="l"/>
            <a:pathLst>
              <a:path h="10368723" w="18403214">
                <a:moveTo>
                  <a:pt x="0" y="0"/>
                </a:moveTo>
                <a:lnTo>
                  <a:pt x="18403214" y="0"/>
                </a:lnTo>
                <a:lnTo>
                  <a:pt x="18403214" y="10368723"/>
                </a:lnTo>
                <a:lnTo>
                  <a:pt x="0" y="103687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824763" y="5803662"/>
            <a:ext cx="466756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292144" y="1904800"/>
            <a:ext cx="3719349" cy="7778224"/>
          </a:xfrm>
          <a:custGeom>
            <a:avLst/>
            <a:gdLst/>
            <a:ahLst/>
            <a:cxnLst/>
            <a:rect r="r" b="b" t="t" l="l"/>
            <a:pathLst>
              <a:path h="7778224" w="3719349">
                <a:moveTo>
                  <a:pt x="0" y="0"/>
                </a:moveTo>
                <a:lnTo>
                  <a:pt x="3719349" y="0"/>
                </a:lnTo>
                <a:lnTo>
                  <a:pt x="3719349" y="7778224"/>
                </a:lnTo>
                <a:lnTo>
                  <a:pt x="0" y="77782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140039" y="1800960"/>
            <a:ext cx="4023559" cy="8128402"/>
          </a:xfrm>
          <a:custGeom>
            <a:avLst/>
            <a:gdLst/>
            <a:ahLst/>
            <a:cxnLst/>
            <a:rect r="r" b="b" t="t" l="l"/>
            <a:pathLst>
              <a:path h="8128402" w="4023559">
                <a:moveTo>
                  <a:pt x="0" y="0"/>
                </a:moveTo>
                <a:lnTo>
                  <a:pt x="4023559" y="0"/>
                </a:lnTo>
                <a:lnTo>
                  <a:pt x="4023559" y="8128402"/>
                </a:lnTo>
                <a:lnTo>
                  <a:pt x="0" y="81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353890" y="1991957"/>
            <a:ext cx="3564582" cy="7746407"/>
          </a:xfrm>
          <a:custGeom>
            <a:avLst/>
            <a:gdLst/>
            <a:ahLst/>
            <a:cxnLst/>
            <a:rect r="r" b="b" t="t" l="l"/>
            <a:pathLst>
              <a:path h="7746407" w="3564582">
                <a:moveTo>
                  <a:pt x="0" y="0"/>
                </a:moveTo>
                <a:lnTo>
                  <a:pt x="3564582" y="0"/>
                </a:lnTo>
                <a:lnTo>
                  <a:pt x="3564582" y="7746408"/>
                </a:lnTo>
                <a:lnTo>
                  <a:pt x="0" y="77464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101144" y="1800960"/>
            <a:ext cx="4023559" cy="8128402"/>
          </a:xfrm>
          <a:custGeom>
            <a:avLst/>
            <a:gdLst/>
            <a:ahLst/>
            <a:cxnLst/>
            <a:rect r="r" b="b" t="t" l="l"/>
            <a:pathLst>
              <a:path h="8128402" w="4023559">
                <a:moveTo>
                  <a:pt x="0" y="0"/>
                </a:moveTo>
                <a:lnTo>
                  <a:pt x="4023559" y="0"/>
                </a:lnTo>
                <a:lnTo>
                  <a:pt x="4023559" y="8128402"/>
                </a:lnTo>
                <a:lnTo>
                  <a:pt x="0" y="81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1301" y="699554"/>
            <a:ext cx="8869725" cy="7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4673">
                <a:solidFill>
                  <a:srgbClr val="000000"/>
                </a:solidFill>
                <a:latin typeface="Poppins Bold"/>
              </a:rPr>
              <a:t>After: Create a New Activity 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85946" cy="10287000"/>
          </a:xfrm>
          <a:custGeom>
            <a:avLst/>
            <a:gdLst/>
            <a:ahLst/>
            <a:cxnLst/>
            <a:rect r="r" b="b" t="t" l="l"/>
            <a:pathLst>
              <a:path h="10287000" w="18185946">
                <a:moveTo>
                  <a:pt x="0" y="0"/>
                </a:moveTo>
                <a:lnTo>
                  <a:pt x="18185946" y="0"/>
                </a:lnTo>
                <a:lnTo>
                  <a:pt x="181859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38648" y="4213887"/>
            <a:ext cx="8848803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545454"/>
                </a:solidFill>
                <a:latin typeface="Poppins Bold"/>
              </a:rPr>
              <a:t>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00864" y="4609659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692793" y="4609659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4" y="0"/>
                </a:lnTo>
                <a:lnTo>
                  <a:pt x="2772414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409" t="-11061" r="-17957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884432" y="4609659"/>
            <a:ext cx="2772415" cy="2772415"/>
          </a:xfrm>
          <a:custGeom>
            <a:avLst/>
            <a:gdLst/>
            <a:ahLst/>
            <a:cxnLst/>
            <a:rect r="r" b="b" t="t" l="l"/>
            <a:pathLst>
              <a:path h="2772415" w="2772415">
                <a:moveTo>
                  <a:pt x="0" y="0"/>
                </a:moveTo>
                <a:lnTo>
                  <a:pt x="2772415" y="0"/>
                </a:lnTo>
                <a:lnTo>
                  <a:pt x="2772415" y="2772415"/>
                </a:lnTo>
                <a:lnTo>
                  <a:pt x="0" y="27724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9236" t="-2320" r="-14844" b="-3176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075472" y="4586632"/>
            <a:ext cx="2749764" cy="2795441"/>
          </a:xfrm>
          <a:custGeom>
            <a:avLst/>
            <a:gdLst/>
            <a:ahLst/>
            <a:cxnLst/>
            <a:rect r="r" b="b" t="t" l="l"/>
            <a:pathLst>
              <a:path h="2795441" w="2749764">
                <a:moveTo>
                  <a:pt x="0" y="0"/>
                </a:moveTo>
                <a:lnTo>
                  <a:pt x="2749764" y="0"/>
                </a:lnTo>
                <a:lnTo>
                  <a:pt x="2749764" y="2795442"/>
                </a:lnTo>
                <a:lnTo>
                  <a:pt x="0" y="27954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095985" y="3039137"/>
            <a:ext cx="12134130" cy="660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00"/>
              </a:lnSpc>
            </a:pPr>
            <a:r>
              <a:rPr lang="en-US" sz="5000" spc="-125">
                <a:solidFill>
                  <a:srgbClr val="000000"/>
                </a:solidFill>
                <a:latin typeface="Poppins Bold"/>
              </a:rPr>
              <a:t>t</a:t>
            </a:r>
            <a:r>
              <a:rPr lang="en-US" sz="5000" spc="-125">
                <a:solidFill>
                  <a:srgbClr val="000000"/>
                </a:solidFill>
                <a:latin typeface="Poppins Bold"/>
              </a:rPr>
              <a:t>eam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Assignment 8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349728" y="7738571"/>
            <a:ext cx="1074688" cy="30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Poppins Bold"/>
              </a:rPr>
              <a:t>Designer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733585" y="7738571"/>
            <a:ext cx="1074688" cy="30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Poppins Bold"/>
              </a:rPr>
              <a:t>Designer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466647" y="7738571"/>
            <a:ext cx="1224707" cy="30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Poppins Bold"/>
              </a:rPr>
              <a:t>Developer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848938" y="7738571"/>
            <a:ext cx="1224707" cy="3069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07"/>
              </a:lnSpc>
              <a:spcBef>
                <a:spcPct val="0"/>
              </a:spcBef>
            </a:pPr>
            <a:r>
              <a:rPr lang="en-US" sz="1791">
                <a:solidFill>
                  <a:srgbClr val="000000"/>
                </a:solidFill>
                <a:latin typeface="Poppins Bold"/>
              </a:rPr>
              <a:t>Developer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303138" y="1896459"/>
            <a:ext cx="3681724" cy="7937405"/>
          </a:xfrm>
          <a:custGeom>
            <a:avLst/>
            <a:gdLst/>
            <a:ahLst/>
            <a:cxnLst/>
            <a:rect r="r" b="b" t="t" l="l"/>
            <a:pathLst>
              <a:path h="7937405" w="3681724">
                <a:moveTo>
                  <a:pt x="0" y="0"/>
                </a:moveTo>
                <a:lnTo>
                  <a:pt x="3681724" y="0"/>
                </a:lnTo>
                <a:lnTo>
                  <a:pt x="3681724" y="7937404"/>
                </a:lnTo>
                <a:lnTo>
                  <a:pt x="0" y="79374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32221" y="1800960"/>
            <a:ext cx="4023559" cy="8128402"/>
          </a:xfrm>
          <a:custGeom>
            <a:avLst/>
            <a:gdLst/>
            <a:ahLst/>
            <a:cxnLst/>
            <a:rect r="r" b="b" t="t" l="l"/>
            <a:pathLst>
              <a:path h="8128402" w="4023559">
                <a:moveTo>
                  <a:pt x="0" y="0"/>
                </a:moveTo>
                <a:lnTo>
                  <a:pt x="4023558" y="0"/>
                </a:lnTo>
                <a:lnTo>
                  <a:pt x="4023558" y="8128402"/>
                </a:lnTo>
                <a:lnTo>
                  <a:pt x="0" y="81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51694" y="699554"/>
            <a:ext cx="16998293" cy="794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6"/>
              </a:lnSpc>
            </a:pPr>
            <a:r>
              <a:rPr lang="en-US" sz="4704">
                <a:solidFill>
                  <a:srgbClr val="000000"/>
                </a:solidFill>
                <a:latin typeface="Poppins Bold"/>
              </a:rPr>
              <a:t>Before: Check your Activities' Progress and Statistics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20618"/>
          </a:xfrm>
          <a:custGeom>
            <a:avLst/>
            <a:gdLst/>
            <a:ahLst/>
            <a:cxnLst/>
            <a:rect r="r" b="b" t="t" l="l"/>
            <a:pathLst>
              <a:path h="10320618" w="18288000">
                <a:moveTo>
                  <a:pt x="0" y="0"/>
                </a:moveTo>
                <a:lnTo>
                  <a:pt x="18288000" y="0"/>
                </a:lnTo>
                <a:lnTo>
                  <a:pt x="18288000" y="10320618"/>
                </a:lnTo>
                <a:lnTo>
                  <a:pt x="0" y="103206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474083" y="1785880"/>
            <a:ext cx="3605487" cy="7914484"/>
          </a:xfrm>
          <a:custGeom>
            <a:avLst/>
            <a:gdLst/>
            <a:ahLst/>
            <a:cxnLst/>
            <a:rect r="r" b="b" t="t" l="l"/>
            <a:pathLst>
              <a:path h="7914484" w="3605487">
                <a:moveTo>
                  <a:pt x="0" y="0"/>
                </a:moveTo>
                <a:lnTo>
                  <a:pt x="3605487" y="0"/>
                </a:lnTo>
                <a:lnTo>
                  <a:pt x="3605487" y="7914484"/>
                </a:lnTo>
                <a:lnTo>
                  <a:pt x="0" y="79144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265047" y="1785880"/>
            <a:ext cx="4023559" cy="8128402"/>
          </a:xfrm>
          <a:custGeom>
            <a:avLst/>
            <a:gdLst/>
            <a:ahLst/>
            <a:cxnLst/>
            <a:rect r="r" b="b" t="t" l="l"/>
            <a:pathLst>
              <a:path h="8128402" w="4023559">
                <a:moveTo>
                  <a:pt x="0" y="0"/>
                </a:moveTo>
                <a:lnTo>
                  <a:pt x="4023559" y="0"/>
                </a:lnTo>
                <a:lnTo>
                  <a:pt x="4023559" y="8128402"/>
                </a:lnTo>
                <a:lnTo>
                  <a:pt x="0" y="81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211812" y="1785880"/>
            <a:ext cx="3598723" cy="7914484"/>
          </a:xfrm>
          <a:custGeom>
            <a:avLst/>
            <a:gdLst/>
            <a:ahLst/>
            <a:cxnLst/>
            <a:rect r="r" b="b" t="t" l="l"/>
            <a:pathLst>
              <a:path h="7914484" w="3598723">
                <a:moveTo>
                  <a:pt x="0" y="0"/>
                </a:moveTo>
                <a:lnTo>
                  <a:pt x="3598722" y="0"/>
                </a:lnTo>
                <a:lnTo>
                  <a:pt x="3598722" y="7914484"/>
                </a:lnTo>
                <a:lnTo>
                  <a:pt x="0" y="7914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999394" y="1785880"/>
            <a:ext cx="4023559" cy="8128402"/>
          </a:xfrm>
          <a:custGeom>
            <a:avLst/>
            <a:gdLst/>
            <a:ahLst/>
            <a:cxnLst/>
            <a:rect r="r" b="b" t="t" l="l"/>
            <a:pathLst>
              <a:path h="8128402" w="4023559">
                <a:moveTo>
                  <a:pt x="0" y="0"/>
                </a:moveTo>
                <a:lnTo>
                  <a:pt x="4023559" y="0"/>
                </a:lnTo>
                <a:lnTo>
                  <a:pt x="4023559" y="8128402"/>
                </a:lnTo>
                <a:lnTo>
                  <a:pt x="0" y="81284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1301" y="699554"/>
            <a:ext cx="16080939" cy="795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42"/>
              </a:lnSpc>
            </a:pPr>
            <a:r>
              <a:rPr lang="en-US" sz="4673">
                <a:solidFill>
                  <a:srgbClr val="000000"/>
                </a:solidFill>
                <a:latin typeface="Poppins Bold"/>
              </a:rPr>
              <a:t>After: Check your Activities' Progress and Statistics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01681"/>
          </a:xfrm>
          <a:custGeom>
            <a:avLst/>
            <a:gdLst/>
            <a:ahLst/>
            <a:cxnLst/>
            <a:rect r="r" b="b" t="t" l="l"/>
            <a:pathLst>
              <a:path h="10301681" w="18288000">
                <a:moveTo>
                  <a:pt x="0" y="0"/>
                </a:moveTo>
                <a:lnTo>
                  <a:pt x="18288000" y="0"/>
                </a:lnTo>
                <a:lnTo>
                  <a:pt x="18288000" y="10301681"/>
                </a:lnTo>
                <a:lnTo>
                  <a:pt x="0" y="1030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592435" y="6138181"/>
            <a:ext cx="430353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0078561" y="3023783"/>
            <a:ext cx="3159508" cy="6827850"/>
          </a:xfrm>
          <a:custGeom>
            <a:avLst/>
            <a:gdLst/>
            <a:ahLst/>
            <a:cxnLst/>
            <a:rect r="r" b="b" t="t" l="l"/>
            <a:pathLst>
              <a:path h="6827850" w="3159508">
                <a:moveTo>
                  <a:pt x="0" y="0"/>
                </a:moveTo>
                <a:lnTo>
                  <a:pt x="3159508" y="0"/>
                </a:lnTo>
                <a:lnTo>
                  <a:pt x="3159508" y="6827850"/>
                </a:lnTo>
                <a:lnTo>
                  <a:pt x="0" y="68278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2298" y="2634822"/>
            <a:ext cx="3318408" cy="7198200"/>
          </a:xfrm>
          <a:custGeom>
            <a:avLst/>
            <a:gdLst/>
            <a:ahLst/>
            <a:cxnLst/>
            <a:rect r="r" b="b" t="t" l="l"/>
            <a:pathLst>
              <a:path h="7198200" w="3318408">
                <a:moveTo>
                  <a:pt x="0" y="0"/>
                </a:moveTo>
                <a:lnTo>
                  <a:pt x="3318408" y="0"/>
                </a:lnTo>
                <a:lnTo>
                  <a:pt x="3318408" y="7198200"/>
                </a:lnTo>
                <a:lnTo>
                  <a:pt x="0" y="71982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266624" y="2447655"/>
            <a:ext cx="3709756" cy="7494457"/>
          </a:xfrm>
          <a:custGeom>
            <a:avLst/>
            <a:gdLst/>
            <a:ahLst/>
            <a:cxnLst/>
            <a:rect r="r" b="b" t="t" l="l"/>
            <a:pathLst>
              <a:path h="7494457" w="3709756">
                <a:moveTo>
                  <a:pt x="0" y="0"/>
                </a:moveTo>
                <a:lnTo>
                  <a:pt x="3709756" y="0"/>
                </a:lnTo>
                <a:lnTo>
                  <a:pt x="3709756" y="7494458"/>
                </a:lnTo>
                <a:lnTo>
                  <a:pt x="0" y="749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771975" y="2582109"/>
            <a:ext cx="3469058" cy="7021208"/>
          </a:xfrm>
          <a:custGeom>
            <a:avLst/>
            <a:gdLst/>
            <a:ahLst/>
            <a:cxnLst/>
            <a:rect r="r" b="b" t="t" l="l"/>
            <a:pathLst>
              <a:path h="7021208" w="3469058">
                <a:moveTo>
                  <a:pt x="0" y="0"/>
                </a:moveTo>
                <a:lnTo>
                  <a:pt x="3469058" y="0"/>
                </a:lnTo>
                <a:lnTo>
                  <a:pt x="3469058" y="7021208"/>
                </a:lnTo>
                <a:lnTo>
                  <a:pt x="0" y="70212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220" t="-4481" r="-1510" b="-335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641913" y="2447655"/>
            <a:ext cx="3729182" cy="7494457"/>
          </a:xfrm>
          <a:custGeom>
            <a:avLst/>
            <a:gdLst/>
            <a:ahLst/>
            <a:cxnLst/>
            <a:rect r="r" b="b" t="t" l="l"/>
            <a:pathLst>
              <a:path h="7494457" w="3729182">
                <a:moveTo>
                  <a:pt x="0" y="0"/>
                </a:moveTo>
                <a:lnTo>
                  <a:pt x="3729182" y="0"/>
                </a:lnTo>
                <a:lnTo>
                  <a:pt x="3729182" y="7494458"/>
                </a:lnTo>
                <a:lnTo>
                  <a:pt x="0" y="74944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523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81301" y="690029"/>
            <a:ext cx="16477999" cy="175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72"/>
              </a:lnSpc>
            </a:pPr>
            <a:r>
              <a:rPr lang="en-US" sz="5052">
                <a:solidFill>
                  <a:srgbClr val="000000"/>
                </a:solidFill>
                <a:latin typeface="Poppins Bold"/>
              </a:rPr>
              <a:t>Before: Create a group activity and invite friends to complete it with you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54235"/>
          </a:xfrm>
          <a:custGeom>
            <a:avLst/>
            <a:gdLst/>
            <a:ahLst/>
            <a:cxnLst/>
            <a:rect r="r" b="b" t="t" l="l"/>
            <a:pathLst>
              <a:path h="10354235" w="18288000">
                <a:moveTo>
                  <a:pt x="0" y="0"/>
                </a:moveTo>
                <a:lnTo>
                  <a:pt x="18288000" y="0"/>
                </a:lnTo>
                <a:lnTo>
                  <a:pt x="18288000" y="10354235"/>
                </a:lnTo>
                <a:lnTo>
                  <a:pt x="0" y="103542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51694" y="509034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8756759" y="6490912"/>
            <a:ext cx="421457" cy="0"/>
          </a:xfrm>
          <a:prstGeom prst="line">
            <a:avLst/>
          </a:prstGeom>
          <a:ln cap="flat" w="47625">
            <a:solidFill>
              <a:srgbClr val="2E2E2E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4893223" y="2727593"/>
            <a:ext cx="3268224" cy="7102596"/>
          </a:xfrm>
          <a:custGeom>
            <a:avLst/>
            <a:gdLst/>
            <a:ahLst/>
            <a:cxnLst/>
            <a:rect r="r" b="b" t="t" l="l"/>
            <a:pathLst>
              <a:path h="7102596" w="3268224">
                <a:moveTo>
                  <a:pt x="0" y="0"/>
                </a:moveTo>
                <a:lnTo>
                  <a:pt x="3268224" y="0"/>
                </a:lnTo>
                <a:lnTo>
                  <a:pt x="3268224" y="7102596"/>
                </a:lnTo>
                <a:lnTo>
                  <a:pt x="0" y="71025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710803" y="2615827"/>
            <a:ext cx="3633064" cy="7339523"/>
          </a:xfrm>
          <a:custGeom>
            <a:avLst/>
            <a:gdLst/>
            <a:ahLst/>
            <a:cxnLst/>
            <a:rect r="r" b="b" t="t" l="l"/>
            <a:pathLst>
              <a:path h="7339523" w="3633064">
                <a:moveTo>
                  <a:pt x="0" y="0"/>
                </a:moveTo>
                <a:lnTo>
                  <a:pt x="3633064" y="0"/>
                </a:lnTo>
                <a:lnTo>
                  <a:pt x="3633064" y="7339524"/>
                </a:lnTo>
                <a:lnTo>
                  <a:pt x="0" y="733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886355" y="2771701"/>
            <a:ext cx="3253822" cy="7058488"/>
          </a:xfrm>
          <a:custGeom>
            <a:avLst/>
            <a:gdLst/>
            <a:ahLst/>
            <a:cxnLst/>
            <a:rect r="r" b="b" t="t" l="l"/>
            <a:pathLst>
              <a:path h="7058488" w="3253822">
                <a:moveTo>
                  <a:pt x="0" y="0"/>
                </a:moveTo>
                <a:lnTo>
                  <a:pt x="3253822" y="0"/>
                </a:lnTo>
                <a:lnTo>
                  <a:pt x="3253822" y="7058488"/>
                </a:lnTo>
                <a:lnTo>
                  <a:pt x="0" y="70584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696734" y="2615827"/>
            <a:ext cx="3633064" cy="7339523"/>
          </a:xfrm>
          <a:custGeom>
            <a:avLst/>
            <a:gdLst/>
            <a:ahLst/>
            <a:cxnLst/>
            <a:rect r="r" b="b" t="t" l="l"/>
            <a:pathLst>
              <a:path h="7339523" w="3633064">
                <a:moveTo>
                  <a:pt x="0" y="0"/>
                </a:moveTo>
                <a:lnTo>
                  <a:pt x="3633064" y="0"/>
                </a:lnTo>
                <a:lnTo>
                  <a:pt x="3633064" y="7339524"/>
                </a:lnTo>
                <a:lnTo>
                  <a:pt x="0" y="7339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81301" y="343320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81301" y="690029"/>
            <a:ext cx="16477999" cy="1757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072"/>
              </a:lnSpc>
            </a:pPr>
            <a:r>
              <a:rPr lang="en-US" sz="5052" spc="-126">
                <a:solidFill>
                  <a:srgbClr val="000000"/>
                </a:solidFill>
                <a:latin typeface="Poppins Bold"/>
              </a:rPr>
              <a:t>After: </a:t>
            </a:r>
            <a:r>
              <a:rPr lang="en-US" sz="5052" strike="sngStrike" spc="-126">
                <a:solidFill>
                  <a:srgbClr val="737373"/>
                </a:solidFill>
                <a:latin typeface="Poppins Bold"/>
              </a:rPr>
              <a:t>Create a group activity and invite friends to complete it with you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761977" y="1668550"/>
            <a:ext cx="7491859" cy="779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07"/>
              </a:lnSpc>
              <a:spcBef>
                <a:spcPct val="0"/>
              </a:spcBef>
            </a:pPr>
            <a:r>
              <a:rPr lang="en-US" sz="4576">
                <a:solidFill>
                  <a:srgbClr val="000000"/>
                </a:solidFill>
                <a:latin typeface="Poppins Bold"/>
              </a:rPr>
              <a:t>Interact with user posts 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330112"/>
          </a:xfrm>
          <a:custGeom>
            <a:avLst/>
            <a:gdLst/>
            <a:ahLst/>
            <a:cxnLst/>
            <a:rect r="r" b="b" t="t" l="l"/>
            <a:pathLst>
              <a:path h="10330112" w="18288000">
                <a:moveTo>
                  <a:pt x="0" y="0"/>
                </a:moveTo>
                <a:lnTo>
                  <a:pt x="18288000" y="0"/>
                </a:lnTo>
                <a:lnTo>
                  <a:pt x="18288000" y="10330112"/>
                </a:lnTo>
                <a:lnTo>
                  <a:pt x="0" y="1033011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84632" y="40814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Heuristic Evaluation Results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92353" y="2055927"/>
            <a:ext cx="7729538" cy="377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H3: There is no way to exit the task page if it is an unwanted activity.</a:t>
            </a:r>
          </a:p>
          <a:p>
            <a:pPr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Fix: 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Add a back button</a:t>
            </a:r>
          </a:p>
          <a:p>
            <a:pPr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Our Rationale: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 A foundational aspect of our App is to let the Dice decide your activity for you. Re-rolling/back buttons would defeat its purpose.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92353" y="6128055"/>
            <a:ext cx="7837817" cy="37768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H12: Sharing with friends tool can foster negative competition.</a:t>
            </a:r>
          </a:p>
          <a:p>
            <a:pPr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Fix: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 Remove sharing</a:t>
            </a:r>
          </a:p>
          <a:p>
            <a:pPr algn="l"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Our Rationale: 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We believe (and tested) that the lighthearted nature of sharing progress can be a great motivator for people wanting to do activities!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814801" y="3630028"/>
            <a:ext cx="8174545" cy="43197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H4:  users have to recall their tasks that they rolled rather than seeing it visibly present somewhere</a:t>
            </a:r>
          </a:p>
          <a:p>
            <a:pPr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Fix: 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visually show task in progress app-wide </a:t>
            </a:r>
          </a:p>
          <a:p>
            <a:pPr algn="l" marL="1239267" indent="-413089" lvl="2">
              <a:lnSpc>
                <a:spcPts val="4305"/>
              </a:lnSpc>
              <a:buFont typeface="Arial"/>
              <a:buChar char="⚬"/>
            </a:pPr>
            <a:r>
              <a:rPr lang="en-US" sz="2870">
                <a:solidFill>
                  <a:srgbClr val="000000"/>
                </a:solidFill>
                <a:latin typeface="TT Norms Bold"/>
              </a:rPr>
              <a:t>Our Rationale: </a:t>
            </a:r>
            <a:r>
              <a:rPr lang="en-US" sz="2870">
                <a:solidFill>
                  <a:srgbClr val="000000"/>
                </a:solidFill>
                <a:latin typeface="TT Norms"/>
              </a:rPr>
              <a:t>While in other parts of the app, having the current task displayed felt intrusive, it is always one click away.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875391"/>
            <a:ext cx="9428948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spc="-129">
                <a:solidFill>
                  <a:srgbClr val="000000"/>
                </a:solidFill>
                <a:latin typeface="Poppins Bold"/>
              </a:rPr>
              <a:t>Changes we didn’t make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287606" y="2244141"/>
            <a:ext cx="230950" cy="23095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315455" y="6342385"/>
            <a:ext cx="203102" cy="20310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428948" y="3865803"/>
            <a:ext cx="230950" cy="23095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425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50" y="0"/>
                </a:lnTo>
                <a:lnTo>
                  <a:pt x="3714650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771391" y="619839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771391" y="454675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771391" y="299132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870193" y="2554109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99799" y="5732621"/>
            <a:ext cx="5564808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Prototype Implementation Status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9799" y="3924777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9799" y="2369346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Heuristic Evaluation Results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0193" y="4109540"/>
            <a:ext cx="186732" cy="1867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70193" y="5918764"/>
            <a:ext cx="186732" cy="1867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771391" y="785002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199799" y="7384255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0193" y="7570399"/>
            <a:ext cx="186732" cy="1867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010162" y="2431339"/>
            <a:ext cx="182761" cy="68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5757"/>
                </a:solidFill>
                <a:latin typeface="Poppins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68192" y="4147276"/>
            <a:ext cx="27741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6321" y="5804464"/>
            <a:ext cx="29393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37087" y="7445782"/>
            <a:ext cx="328910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4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76935" y="1753340"/>
            <a:ext cx="12134130" cy="3176905"/>
            <a:chOff x="0" y="0"/>
            <a:chExt cx="16178840" cy="423587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2190218" y="1696508"/>
              <a:ext cx="11798404" cy="253936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59"/>
                </a:lnSpc>
              </a:pPr>
              <a:r>
                <a:rPr lang="en-US" sz="2899">
                  <a:solidFill>
                    <a:srgbClr val="545454"/>
                  </a:solidFill>
                  <a:latin typeface="TT Fors"/>
                </a:rPr>
                <a:t>there are </a:t>
              </a:r>
              <a:r>
                <a:rPr lang="en-US" sz="2899">
                  <a:solidFill>
                    <a:srgbClr val="545454"/>
                  </a:solidFill>
                  <a:latin typeface="TT Fors Bold"/>
                </a:rPr>
                <a:t>daily obstacles </a:t>
              </a:r>
              <a:r>
                <a:rPr lang="en-US" sz="2899">
                  <a:solidFill>
                    <a:srgbClr val="545454"/>
                  </a:solidFill>
                  <a:latin typeface="TT Fors"/>
                </a:rPr>
                <a:t>preventing </a:t>
              </a:r>
              <a:r>
                <a:rPr lang="en-US" sz="2899">
                  <a:solidFill>
                    <a:srgbClr val="545454"/>
                  </a:solidFill>
                  <a:latin typeface="TT Fors Bold"/>
                </a:rPr>
                <a:t>busy individuals </a:t>
              </a:r>
              <a:r>
                <a:rPr lang="en-US" sz="2899">
                  <a:solidFill>
                    <a:srgbClr val="545454"/>
                  </a:solidFill>
                  <a:latin typeface="TT Fors"/>
                </a:rPr>
                <a:t>from living an active lifestyle and accomplishing their </a:t>
              </a:r>
              <a:r>
                <a:rPr lang="en-US" sz="2899">
                  <a:solidFill>
                    <a:srgbClr val="545454"/>
                  </a:solidFill>
                  <a:latin typeface="TT Fors Bold"/>
                </a:rPr>
                <a:t>goals</a:t>
              </a:r>
              <a:r>
                <a:rPr lang="en-US" sz="2899">
                  <a:solidFill>
                    <a:srgbClr val="545454"/>
                  </a:solidFill>
                  <a:latin typeface="TT Fors"/>
                </a:rPr>
                <a:t> — big or small.</a:t>
              </a:r>
            </a:p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95250"/>
              <a:ext cx="16178840" cy="912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000000"/>
                  </a:solidFill>
                  <a:latin typeface="TT Norms Bold"/>
                </a:rPr>
                <a:t>problem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3076935" y="5560587"/>
            <a:ext cx="12134130" cy="3528060"/>
            <a:chOff x="0" y="0"/>
            <a:chExt cx="16178840" cy="470408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190218" y="1696508"/>
              <a:ext cx="11798404" cy="30075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639"/>
                </a:lnSpc>
                <a:spcBef>
                  <a:spcPct val="0"/>
                </a:spcBef>
              </a:pPr>
              <a:r>
                <a:rPr lang="en-US" sz="2599">
                  <a:solidFill>
                    <a:srgbClr val="545454"/>
                  </a:solidFill>
                  <a:latin typeface="TT Fors"/>
                </a:rPr>
                <a:t>turno allows users to input their activity goals, tasks to accomplish, &amp; habits to build. Users roll the die to determine which of those tasks they should tackle, allowing them to </a:t>
              </a:r>
              <a:r>
                <a:rPr lang="en-US" sz="2599">
                  <a:solidFill>
                    <a:srgbClr val="545454"/>
                  </a:solidFill>
                  <a:latin typeface="TT Fors Bold"/>
                </a:rPr>
                <a:t>overcome decision paralysis</a:t>
              </a:r>
              <a:r>
                <a:rPr lang="en-US" sz="2599">
                  <a:solidFill>
                    <a:srgbClr val="545454"/>
                  </a:solidFill>
                  <a:latin typeface="TT Fors"/>
                </a:rPr>
                <a:t> &amp; </a:t>
              </a:r>
              <a:r>
                <a:rPr lang="en-US" sz="2599">
                  <a:solidFill>
                    <a:srgbClr val="545454"/>
                  </a:solidFill>
                  <a:latin typeface="TT Fors Bold"/>
                </a:rPr>
                <a:t>establish long term habits</a:t>
              </a:r>
              <a:r>
                <a:rPr lang="en-US" sz="2599">
                  <a:solidFill>
                    <a:srgbClr val="545454"/>
                  </a:solidFill>
                  <a:latin typeface="TT Fors"/>
                </a:rPr>
                <a:t>.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95250"/>
              <a:ext cx="16178840" cy="9122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000"/>
                </a:lnSpc>
              </a:pPr>
              <a:r>
                <a:rPr lang="en-US" sz="5000" spc="-250">
                  <a:solidFill>
                    <a:srgbClr val="FF5757"/>
                  </a:solidFill>
                  <a:latin typeface="TT Norms Bold"/>
                </a:rPr>
                <a:t>solution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2000" y="561340"/>
            <a:ext cx="5255675" cy="561658"/>
            <a:chOff x="0" y="0"/>
            <a:chExt cx="7007567" cy="748877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38100"/>
              <a:ext cx="4190392" cy="41825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Poppins Bold"/>
                </a:rPr>
                <a:t>turno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396663"/>
              <a:ext cx="7007567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239"/>
                </a:lnSpc>
              </a:pPr>
              <a:r>
                <a:rPr lang="en-US" sz="1599" spc="39">
                  <a:solidFill>
                    <a:srgbClr val="545454"/>
                  </a:solidFill>
                  <a:latin typeface="Poppins Light"/>
                </a:rPr>
                <a:t>Assignment 8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214" y="3276868"/>
            <a:ext cx="14374702" cy="7869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1"/>
              </a:lnSpc>
            </a:pPr>
            <a:r>
              <a:rPr lang="en-US" sz="4058">
                <a:solidFill>
                  <a:srgbClr val="000000"/>
                </a:solidFill>
                <a:latin typeface="Poppins"/>
              </a:rPr>
              <a:t>Front-End: React-Native, Javascript </a:t>
            </a:r>
          </a:p>
          <a:p>
            <a:pPr>
              <a:lnSpc>
                <a:spcPts val="5681"/>
              </a:lnSpc>
            </a:pPr>
            <a:r>
              <a:rPr lang="en-US" sz="4058">
                <a:solidFill>
                  <a:srgbClr val="000000"/>
                </a:solidFill>
                <a:latin typeface="Poppins"/>
              </a:rPr>
              <a:t>Other tools: Expo, Figma</a:t>
            </a:r>
          </a:p>
          <a:p>
            <a:pPr>
              <a:lnSpc>
                <a:spcPts val="5681"/>
              </a:lnSpc>
            </a:pPr>
          </a:p>
          <a:p>
            <a:pPr>
              <a:lnSpc>
                <a:spcPts val="5681"/>
              </a:lnSpc>
            </a:pPr>
          </a:p>
          <a:p>
            <a:pPr>
              <a:lnSpc>
                <a:spcPts val="5681"/>
              </a:lnSpc>
            </a:pPr>
            <a:r>
              <a:rPr lang="en-US" sz="4058">
                <a:solidFill>
                  <a:srgbClr val="000000"/>
                </a:solidFill>
                <a:latin typeface="Poppins"/>
              </a:rPr>
              <a:t>Creating an activity and adding it to the die:</a:t>
            </a: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Poppins"/>
              </a:rPr>
              <a:t>G</a:t>
            </a:r>
            <a:r>
              <a:rPr lang="en-US" sz="4058">
                <a:solidFill>
                  <a:srgbClr val="000000"/>
                </a:solidFill>
                <a:latin typeface="Poppins"/>
              </a:rPr>
              <a:t>o to Activities page</a:t>
            </a: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Poppins"/>
              </a:rPr>
              <a:t>C</a:t>
            </a:r>
            <a:r>
              <a:rPr lang="en-US" sz="4058">
                <a:solidFill>
                  <a:srgbClr val="000000"/>
                </a:solidFill>
                <a:latin typeface="Poppins"/>
              </a:rPr>
              <a:t>lick on Create Activity</a:t>
            </a: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Poppins"/>
              </a:rPr>
              <a:t>F</a:t>
            </a:r>
            <a:r>
              <a:rPr lang="en-US" sz="4058">
                <a:solidFill>
                  <a:srgbClr val="000000"/>
                </a:solidFill>
                <a:latin typeface="Poppins"/>
              </a:rPr>
              <a:t>ill out Activity name, description, and category, and click "add to dice".   </a:t>
            </a:r>
          </a:p>
          <a:p>
            <a:pPr algn="l">
              <a:lnSpc>
                <a:spcPts val="5681"/>
              </a:lnSpc>
            </a:pPr>
          </a:p>
          <a:p>
            <a:pPr algn="ctr">
              <a:lnSpc>
                <a:spcPts val="5681"/>
              </a:lnSpc>
              <a:spcBef>
                <a:spcPct val="0"/>
              </a:spcBef>
            </a:pPr>
          </a:p>
        </p:txBody>
      </p:sp>
      <p:grpSp>
        <p:nvGrpSpPr>
          <p:cNvPr name="Group 3" id="3"/>
          <p:cNvGrpSpPr/>
          <p:nvPr/>
        </p:nvGrpSpPr>
        <p:grpSpPr>
          <a:xfrm rot="0">
            <a:off x="415974" y="3481234"/>
            <a:ext cx="186732" cy="186732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15974" y="4275823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2214" y="2355446"/>
            <a:ext cx="8722402" cy="930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26"/>
              </a:lnSpc>
            </a:pPr>
            <a:r>
              <a:rPr lang="en-US" sz="7026" spc="-175">
                <a:solidFill>
                  <a:srgbClr val="000000"/>
                </a:solidFill>
                <a:latin typeface="Poppins Bold"/>
              </a:rPr>
              <a:t>Framework &amp; Tools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15974" y="5241414"/>
            <a:ext cx="11074344" cy="9883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411"/>
              </a:lnSpc>
            </a:pPr>
            <a:r>
              <a:rPr lang="en-US" sz="7411" spc="-185">
                <a:solidFill>
                  <a:srgbClr val="000000"/>
                </a:solidFill>
                <a:latin typeface="Poppins Bold"/>
              </a:rPr>
              <a:t>Implemented Features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696071" y="1619195"/>
            <a:ext cx="2156436" cy="500062"/>
            <a:chOff x="0" y="0"/>
            <a:chExt cx="1752533" cy="406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2533" cy="406400"/>
            </a:xfrm>
            <a:custGeom>
              <a:avLst/>
              <a:gdLst/>
              <a:ahLst/>
              <a:cxnLst/>
              <a:rect r="r" b="b" t="t" l="l"/>
              <a:pathLst>
                <a:path h="406400" w="1752533">
                  <a:moveTo>
                    <a:pt x="1549333" y="0"/>
                  </a:moveTo>
                  <a:cubicBezTo>
                    <a:pt x="1661557" y="0"/>
                    <a:pt x="1752533" y="90976"/>
                    <a:pt x="1752533" y="203200"/>
                  </a:cubicBezTo>
                  <a:cubicBezTo>
                    <a:pt x="1752533" y="315424"/>
                    <a:pt x="1661557" y="406400"/>
                    <a:pt x="15493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28575"/>
              <a:ext cx="1752533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 spc="45">
                  <a:solidFill>
                    <a:srgbClr val="FFFFFF"/>
                  </a:solidFill>
                  <a:latin typeface="Poppins Light"/>
                </a:rPr>
                <a:t>Status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52214" y="473138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"/>
              </a:rPr>
              <a:t>Prototype Implementation Status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322608" y="638852"/>
            <a:ext cx="186732" cy="1867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415974" y="6430545"/>
            <a:ext cx="186732" cy="186732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52214" y="473138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"/>
              </a:rPr>
              <a:t>Prototype Implementation Status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22608" y="1412366"/>
            <a:ext cx="14374702" cy="64024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81"/>
              </a:lnSpc>
            </a:pP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TT Fors"/>
              </a:rPr>
              <a:t>Task 1: Complete an activity (Build Dice Page, linked to activities page) </a:t>
            </a: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TT Fors"/>
              </a:rPr>
              <a:t>Task 3: Checking your stats (build Progress page)</a:t>
            </a:r>
          </a:p>
          <a:p>
            <a:pPr marL="876228" indent="-438114" lvl="1">
              <a:lnSpc>
                <a:spcPts val="5681"/>
              </a:lnSpc>
              <a:buFont typeface="Arial"/>
              <a:buChar char="•"/>
            </a:pPr>
            <a:r>
              <a:rPr lang="en-US" sz="4058">
                <a:solidFill>
                  <a:srgbClr val="000000"/>
                </a:solidFill>
                <a:latin typeface="TT Fors"/>
              </a:rPr>
              <a:t>Task 4: Interacting with user posts (Wizard of Oz - well in progress with this!) </a:t>
            </a:r>
          </a:p>
          <a:p>
            <a:pPr>
              <a:lnSpc>
                <a:spcPts val="5681"/>
              </a:lnSpc>
            </a:pPr>
            <a:r>
              <a:rPr lang="en-US" sz="4058">
                <a:solidFill>
                  <a:srgbClr val="000000"/>
                </a:solidFill>
                <a:latin typeface="TT Fors"/>
              </a:rPr>
              <a:t>unsure how to do: animation, sound effect</a:t>
            </a:r>
          </a:p>
          <a:p>
            <a:pPr algn="l">
              <a:lnSpc>
                <a:spcPts val="5681"/>
              </a:lnSpc>
            </a:pPr>
          </a:p>
          <a:p>
            <a:pPr algn="ctr">
              <a:lnSpc>
                <a:spcPts val="5681"/>
              </a:lnSpc>
              <a:spcBef>
                <a:spcPct val="0"/>
              </a:spcBef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322608" y="638852"/>
            <a:ext cx="186732" cy="186732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415974" y="1171575"/>
            <a:ext cx="17206979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Unimplemented features &amp; plans to finish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22608" y="6704869"/>
            <a:ext cx="17206979" cy="11099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Poppins Bold"/>
              </a:rPr>
              <a:t>Hard-Coded &amp; Wizard of Oz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52214" y="7918156"/>
            <a:ext cx="15632460" cy="14931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089"/>
              </a:lnSpc>
              <a:spcBef>
                <a:spcPct val="0"/>
              </a:spcBef>
            </a:pPr>
            <a:r>
              <a:rPr lang="en-US" sz="4059" spc="101">
                <a:solidFill>
                  <a:srgbClr val="000000"/>
                </a:solidFill>
                <a:latin typeface="Poppins Light"/>
              </a:rPr>
              <a:t>Activities list pre</a:t>
            </a:r>
            <a:r>
              <a:rPr lang="en-US" sz="4059" spc="101">
                <a:solidFill>
                  <a:srgbClr val="000000"/>
                </a:solidFill>
                <a:latin typeface="Poppins Light"/>
              </a:rPr>
              <a:t>-loaded with activities</a:t>
            </a:r>
          </a:p>
          <a:p>
            <a:pPr algn="ctr" marL="876553" indent="-438277" lvl="1">
              <a:lnSpc>
                <a:spcPts val="6089"/>
              </a:lnSpc>
              <a:spcBef>
                <a:spcPct val="0"/>
              </a:spcBef>
              <a:buFont typeface="Arial"/>
              <a:buChar char="•"/>
            </a:pPr>
            <a:r>
              <a:rPr lang="en-US" sz="4059" spc="101">
                <a:solidFill>
                  <a:srgbClr val="000000"/>
                </a:solidFill>
                <a:latin typeface="Poppins Light"/>
              </a:rPr>
              <a:t>user automatically assigned a pre-built set of activities</a:t>
            </a:r>
            <a:r>
              <a:rPr lang="en-US" sz="4059" spc="101">
                <a:solidFill>
                  <a:srgbClr val="000000"/>
                </a:solidFill>
                <a:latin typeface="Poppins Light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425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50" y="0"/>
                </a:lnTo>
                <a:lnTo>
                  <a:pt x="3714650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771391" y="619839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771391" y="454675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771391" y="299132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870193" y="2554109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99799" y="5732621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Prototype Implementation Status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9799" y="3924777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9799" y="2369346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Heuristic Evaluation Results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0193" y="4109540"/>
            <a:ext cx="186732" cy="1867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70193" y="5918764"/>
            <a:ext cx="186732" cy="1867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771391" y="785002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199799" y="7384255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Demo (here)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0193" y="7570399"/>
            <a:ext cx="186732" cy="1867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010162" y="2431339"/>
            <a:ext cx="182761" cy="68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5757"/>
                </a:solidFill>
                <a:latin typeface="Poppins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68192" y="4147276"/>
            <a:ext cx="27741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6321" y="5804464"/>
            <a:ext cx="29393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37087" y="7445782"/>
            <a:ext cx="328910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4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808427" y="425171"/>
            <a:ext cx="4671145" cy="9436657"/>
          </a:xfrm>
          <a:custGeom>
            <a:avLst/>
            <a:gdLst/>
            <a:ahLst/>
            <a:cxnLst/>
            <a:rect r="r" b="b" t="t" l="l"/>
            <a:pathLst>
              <a:path h="9436657" w="4671145">
                <a:moveTo>
                  <a:pt x="0" y="0"/>
                </a:moveTo>
                <a:lnTo>
                  <a:pt x="4671146" y="0"/>
                </a:lnTo>
                <a:lnTo>
                  <a:pt x="4671146" y="9436658"/>
                </a:lnTo>
                <a:lnTo>
                  <a:pt x="0" y="94366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41600" y="592225"/>
            <a:ext cx="4204799" cy="9102550"/>
            <a:chOff x="0" y="0"/>
            <a:chExt cx="4762500" cy="1030986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762500" cy="10309860"/>
            </a:xfrm>
            <a:custGeom>
              <a:avLst/>
              <a:gdLst/>
              <a:ahLst/>
              <a:cxnLst/>
              <a:rect r="r" b="b" t="t" l="l"/>
              <a:pathLst>
                <a:path h="10309860" w="4762500">
                  <a:moveTo>
                    <a:pt x="4762500" y="251460"/>
                  </a:moveTo>
                  <a:lnTo>
                    <a:pt x="4762500" y="10055860"/>
                  </a:lnTo>
                  <a:cubicBezTo>
                    <a:pt x="4762500" y="10196195"/>
                    <a:pt x="4648835" y="10309860"/>
                    <a:pt x="4508500" y="10309860"/>
                  </a:cubicBezTo>
                  <a:lnTo>
                    <a:pt x="254000" y="10309860"/>
                  </a:lnTo>
                  <a:cubicBezTo>
                    <a:pt x="113665" y="10309860"/>
                    <a:pt x="0" y="10196195"/>
                    <a:pt x="0" y="10055860"/>
                  </a:cubicBezTo>
                  <a:lnTo>
                    <a:pt x="0" y="251460"/>
                  </a:lnTo>
                  <a:cubicBezTo>
                    <a:pt x="0" y="122682"/>
                    <a:pt x="95885" y="16637"/>
                    <a:pt x="219964" y="0"/>
                  </a:cubicBezTo>
                  <a:lnTo>
                    <a:pt x="4542536" y="0"/>
                  </a:lnTo>
                  <a:cubicBezTo>
                    <a:pt x="4666615" y="16637"/>
                    <a:pt x="4762500" y="122682"/>
                    <a:pt x="4762500" y="251460"/>
                  </a:cubicBezTo>
                  <a:close/>
                </a:path>
              </a:pathLst>
            </a:custGeom>
            <a:blipFill>
              <a:blip r:embed="rId4"/>
              <a:stretch>
                <a:fillRect l="-7105" t="-2698" r="-6948" b="-2814"/>
              </a:stretch>
            </a:blipFill>
          </p:spPr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29858" y="5013043"/>
            <a:ext cx="2736475" cy="3025910"/>
          </a:xfrm>
          <a:custGeom>
            <a:avLst/>
            <a:gdLst/>
            <a:ahLst/>
            <a:cxnLst/>
            <a:rect r="r" b="b" t="t" l="l"/>
            <a:pathLst>
              <a:path h="3025910" w="2736475">
                <a:moveTo>
                  <a:pt x="0" y="0"/>
                </a:moveTo>
                <a:lnTo>
                  <a:pt x="2736475" y="0"/>
                </a:lnTo>
                <a:lnTo>
                  <a:pt x="2736475" y="3025910"/>
                </a:lnTo>
                <a:lnTo>
                  <a:pt x="0" y="3025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466333" y="5859316"/>
            <a:ext cx="3302794" cy="1652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Poppins Bold"/>
              </a:rPr>
              <a:t>turno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3076935" y="2127915"/>
            <a:ext cx="12134130" cy="1810862"/>
            <a:chOff x="0" y="0"/>
            <a:chExt cx="16178840" cy="2414483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2190218" y="1911139"/>
              <a:ext cx="11798404" cy="5033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079"/>
                </a:lnSpc>
                <a:spcBef>
                  <a:spcPct val="0"/>
                </a:spcBef>
              </a:pP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66675"/>
              <a:ext cx="16178840" cy="15504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000"/>
                </a:lnSpc>
              </a:pPr>
              <a:r>
                <a:rPr lang="en-US" sz="8000" spc="-400">
                  <a:solidFill>
                    <a:srgbClr val="000000"/>
                  </a:solidFill>
                  <a:latin typeface="Poppins Bold"/>
                </a:rPr>
                <a:t>Thank You!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286675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50" y="0"/>
                </a:lnTo>
                <a:lnTo>
                  <a:pt x="3714650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9771641" y="619839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9771641" y="454675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9771641" y="299132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1870443" y="2554109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2200049" y="5751671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Prototype Implementation Status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200049" y="3943827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200049" y="2388396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Heuristic Evaluation Results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4528661"/>
            <a:ext cx="5227460" cy="10242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700"/>
              </a:lnSpc>
            </a:pPr>
            <a:r>
              <a:rPr lang="en-US" sz="7700" spc="-385">
                <a:solidFill>
                  <a:srgbClr val="000000"/>
                </a:solidFill>
                <a:latin typeface="TT Norms Bold"/>
              </a:rPr>
              <a:t>Agenda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11870443" y="4109540"/>
            <a:ext cx="186732" cy="1867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1870443" y="5918764"/>
            <a:ext cx="186732" cy="1867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028700" y="3702844"/>
            <a:ext cx="1000125" cy="500062"/>
            <a:chOff x="0" y="0"/>
            <a:chExt cx="812800" cy="4064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406400"/>
            </a:xfrm>
            <a:custGeom>
              <a:avLst/>
              <a:gdLst/>
              <a:ahLst/>
              <a:cxnLst/>
              <a:rect r="r" b="b" t="t" l="l"/>
              <a:pathLst>
                <a:path h="406400" w="812800">
                  <a:moveTo>
                    <a:pt x="609600" y="0"/>
                  </a:moveTo>
                  <a:cubicBezTo>
                    <a:pt x="721824" y="0"/>
                    <a:pt x="812800" y="90976"/>
                    <a:pt x="812800" y="203200"/>
                  </a:cubicBezTo>
                  <a:cubicBezTo>
                    <a:pt x="812800" y="315424"/>
                    <a:pt x="721824" y="406400"/>
                    <a:pt x="609600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444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FFFFFF"/>
                  </a:solidFill>
                  <a:latin typeface="TT Norms Bold"/>
                </a:rPr>
                <a:t>Turno</a:t>
              </a:r>
            </a:p>
          </p:txBody>
        </p:sp>
      </p:grpSp>
      <p:sp>
        <p:nvSpPr>
          <p:cNvPr name="AutoShape 22" id="22"/>
          <p:cNvSpPr/>
          <p:nvPr/>
        </p:nvSpPr>
        <p:spPr>
          <a:xfrm>
            <a:off x="9771641" y="785002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2200049" y="7403305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TT Norms Bold"/>
              </a:rPr>
              <a:t>Demo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1870443" y="7570399"/>
            <a:ext cx="186732" cy="186732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8993892" y="2469439"/>
            <a:ext cx="215801" cy="646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5757"/>
                </a:solidFill>
                <a:latin typeface="TT Fors Bold"/>
              </a:rPr>
              <a:t>1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8963828" y="4185376"/>
            <a:ext cx="286643" cy="64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TT Fors Bold"/>
              </a:rPr>
              <a:t>2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8993892" y="5842564"/>
            <a:ext cx="299293" cy="64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TT Fors Bold"/>
              </a:rPr>
              <a:t>3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8953113" y="7483882"/>
            <a:ext cx="297359" cy="646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TT Fors Bold"/>
              </a:rPr>
              <a:t>4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4178" y="8204956"/>
            <a:ext cx="230950" cy="230950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4178" y="7712330"/>
            <a:ext cx="230950" cy="23095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115609" y="5887571"/>
            <a:ext cx="229518" cy="229518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14178" y="8695077"/>
            <a:ext cx="230950" cy="23095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15609" y="4908772"/>
            <a:ext cx="229518" cy="229518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15609" y="5395856"/>
            <a:ext cx="229518" cy="22951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115609" y="6451173"/>
            <a:ext cx="6425247" cy="541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574"/>
              </a:lnSpc>
            </a:pPr>
            <a:r>
              <a:rPr lang="en-US" sz="3049">
                <a:solidFill>
                  <a:srgbClr val="000000"/>
                </a:solidFill>
                <a:latin typeface="Poppins Bold"/>
              </a:rPr>
              <a:t>Severity Distribution: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2902" y="4760145"/>
            <a:ext cx="6863799" cy="13721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26"/>
              </a:lnSpc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H4:</a:t>
            </a:r>
            <a:r>
              <a:rPr lang="en-US" sz="2484" spc="62">
                <a:solidFill>
                  <a:srgbClr val="545454"/>
                </a:solidFill>
                <a:latin typeface="Poppins Light"/>
              </a:rPr>
              <a:t> Consistency &amp; Standards: 23 violations</a:t>
            </a:r>
          </a:p>
          <a:p>
            <a:pPr>
              <a:lnSpc>
                <a:spcPts val="3726"/>
              </a:lnSpc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H8: Minimalist Design: 14 violations</a:t>
            </a:r>
          </a:p>
          <a:p>
            <a:pPr>
              <a:lnSpc>
                <a:spcPts val="3726"/>
              </a:lnSpc>
            </a:pPr>
            <a:r>
              <a:rPr lang="en-US" sz="2484" spc="62">
                <a:solidFill>
                  <a:srgbClr val="545454"/>
                </a:solidFill>
                <a:latin typeface="Poppins Light"/>
              </a:rPr>
              <a:t>H3: User Control: 11 violations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99408" y="3296663"/>
            <a:ext cx="5227460" cy="659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549"/>
              </a:lnSpc>
            </a:pPr>
            <a:r>
              <a:rPr lang="en-US" sz="3699">
                <a:solidFill>
                  <a:srgbClr val="000000"/>
                </a:solidFill>
                <a:latin typeface="Poppins Bold"/>
              </a:rPr>
              <a:t>87 Total Violations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2162046"/>
            <a:ext cx="9630365" cy="918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30"/>
              </a:lnSpc>
            </a:pPr>
            <a:r>
              <a:rPr lang="en-US" sz="6930" spc="-173">
                <a:solidFill>
                  <a:srgbClr val="000000"/>
                </a:solidFill>
                <a:latin typeface="Poppins Bold"/>
              </a:rPr>
              <a:t>High-Level Summary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1028700" y="1413825"/>
            <a:ext cx="2156436" cy="500062"/>
            <a:chOff x="0" y="0"/>
            <a:chExt cx="1752533" cy="4064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752533" cy="406400"/>
            </a:xfrm>
            <a:custGeom>
              <a:avLst/>
              <a:gdLst/>
              <a:ahLst/>
              <a:cxnLst/>
              <a:rect r="r" b="b" t="t" l="l"/>
              <a:pathLst>
                <a:path h="406400" w="1752533">
                  <a:moveTo>
                    <a:pt x="1549333" y="0"/>
                  </a:moveTo>
                  <a:cubicBezTo>
                    <a:pt x="1661557" y="0"/>
                    <a:pt x="1752533" y="90976"/>
                    <a:pt x="1752533" y="203200"/>
                  </a:cubicBezTo>
                  <a:cubicBezTo>
                    <a:pt x="1752533" y="315424"/>
                    <a:pt x="1661557" y="406400"/>
                    <a:pt x="1549333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6" id="26"/>
            <p:cNvSpPr txBox="true"/>
            <p:nvPr/>
          </p:nvSpPr>
          <p:spPr>
            <a:xfrm>
              <a:off x="0" y="-28575"/>
              <a:ext cx="1752533" cy="434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20"/>
                </a:lnSpc>
              </a:pPr>
              <a:r>
                <a:rPr lang="en-US" sz="1800" spc="45">
                  <a:solidFill>
                    <a:srgbClr val="FFFFFF"/>
                  </a:solidFill>
                  <a:latin typeface="Poppins Light"/>
                </a:rPr>
                <a:t>Heuristics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784632" y="40814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Heuristic Evaluation Results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28700" y="4141213"/>
            <a:ext cx="5880046" cy="523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6"/>
              </a:lnSpc>
              <a:spcBef>
                <a:spcPct val="0"/>
              </a:spcBef>
            </a:pPr>
            <a:r>
              <a:rPr lang="en-US" sz="3011">
                <a:solidFill>
                  <a:srgbClr val="000000"/>
                </a:solidFill>
                <a:latin typeface="Poppins Bold"/>
              </a:rPr>
              <a:t>Biggest Problem Categories: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115609" y="9220629"/>
            <a:ext cx="229518" cy="22951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1602902" y="7074170"/>
            <a:ext cx="5937954" cy="24067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Severity 0: 1 </a:t>
            </a:r>
          </a:p>
          <a:p>
            <a:pPr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Severity 1: 27</a:t>
            </a:r>
          </a:p>
          <a:p>
            <a:pPr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Severity 2: 28</a:t>
            </a:r>
          </a:p>
          <a:p>
            <a:pPr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Severity 3: 23</a:t>
            </a:r>
          </a:p>
          <a:p>
            <a:pPr>
              <a:lnSpc>
                <a:spcPts val="3871"/>
              </a:lnSpc>
            </a:pPr>
            <a:r>
              <a:rPr lang="en-US" sz="2581" spc="64">
                <a:solidFill>
                  <a:srgbClr val="545454"/>
                </a:solidFill>
                <a:latin typeface="Poppins Light"/>
              </a:rPr>
              <a:t>Severity 4: 8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15609" y="7188693"/>
            <a:ext cx="230950" cy="230950"/>
            <a:chOff x="0" y="0"/>
            <a:chExt cx="812800" cy="81280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38B6FF"/>
            </a:solidFill>
            <a:ln w="28575" cap="sq">
              <a:solidFill>
                <a:srgbClr val="5271FF"/>
              </a:solidFill>
              <a:prstDash val="solid"/>
              <a:miter/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39" id="39"/>
          <p:cNvSpPr txBox="true"/>
          <p:nvPr/>
        </p:nvSpPr>
        <p:spPr>
          <a:xfrm rot="0">
            <a:off x="11142279" y="5767192"/>
            <a:ext cx="6117021" cy="3387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854"/>
              </a:lnSpc>
              <a:spcBef>
                <a:spcPct val="0"/>
              </a:spcBef>
            </a:pPr>
            <a:r>
              <a:rPr lang="en-US" sz="2753" spc="68">
                <a:solidFill>
                  <a:srgbClr val="000000"/>
                </a:solidFill>
                <a:latin typeface="Poppins Bold"/>
              </a:rPr>
              <a:t>Main i</a:t>
            </a:r>
            <a:r>
              <a:rPr lang="en-US" sz="2753" spc="68">
                <a:solidFill>
                  <a:srgbClr val="000000"/>
                </a:solidFill>
                <a:latin typeface="Poppins Bold"/>
              </a:rPr>
              <a:t>ssues in UI consistency, group-building features, and activity accountability. </a:t>
            </a:r>
          </a:p>
          <a:p>
            <a:pPr algn="r">
              <a:lnSpc>
                <a:spcPts val="3854"/>
              </a:lnSpc>
              <a:spcBef>
                <a:spcPct val="0"/>
              </a:spcBef>
            </a:pPr>
          </a:p>
          <a:p>
            <a:pPr algn="r">
              <a:lnSpc>
                <a:spcPts val="3854"/>
              </a:lnSpc>
              <a:spcBef>
                <a:spcPct val="0"/>
              </a:spcBef>
            </a:pPr>
            <a:r>
              <a:rPr lang="en-US" sz="2753" spc="68">
                <a:solidFill>
                  <a:srgbClr val="000000"/>
                </a:solidFill>
                <a:latin typeface="Poppins Light"/>
              </a:rPr>
              <a:t>Additional recommended features: vibrations, rewards, and personalized recommendations.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648904" y="2223131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409094" y="1893204"/>
            <a:ext cx="621753" cy="621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44520" y="971550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H1: Visibility of System Status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0814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Heuristic Evaluation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2256" y="1602680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6828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4257" y="2648308"/>
            <a:ext cx="3957134" cy="6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Unsure which page is the home page 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15529" y="1893204"/>
            <a:ext cx="621753" cy="621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983263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36963" y="2648308"/>
            <a:ext cx="3957134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dice number corresponding to the activity is not clear to the user.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4648904" y="5154443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409094" y="4824517"/>
            <a:ext cx="621753" cy="62175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944520" y="3902863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H2: Match b/w System &amp; World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82256" y="4533993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76828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14257" y="5579620"/>
            <a:ext cx="3957134" cy="125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UI to set a “Recurring activity” is hard to understand. </a:t>
            </a:r>
          </a:p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When does a “week” begin and end?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15529" y="4824517"/>
            <a:ext cx="621753" cy="62175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983263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AutoShape 31" id="31"/>
          <p:cNvSpPr/>
          <p:nvPr/>
        </p:nvSpPr>
        <p:spPr>
          <a:xfrm>
            <a:off x="4648904" y="8219106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4409094" y="7889179"/>
            <a:ext cx="621753" cy="62175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944520" y="6967525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H3: User Control &amp; Freedom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82256" y="7598655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6828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14257" y="8644283"/>
            <a:ext cx="3957134" cy="15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Can’t search from friends when creating a group activity. </a:t>
            </a:r>
          </a:p>
          <a:p>
            <a:pPr algn="just"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C</a:t>
            </a:r>
            <a:r>
              <a:rPr lang="en-US" sz="1780" spc="44">
                <a:solidFill>
                  <a:srgbClr val="000000"/>
                </a:solidFill>
                <a:latin typeface="Poppins"/>
              </a:rPr>
              <a:t>an’t remove someone from group activity.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015529" y="7889179"/>
            <a:ext cx="621753" cy="62175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983263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11036963" y="8734399"/>
            <a:ext cx="3957134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Users cannot specify the activity they want to create.</a:t>
            </a:r>
          </a:p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Cannot delete activities.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648904" y="2223131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409094" y="1893204"/>
            <a:ext cx="621753" cy="621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44520" y="971550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H4: Consistency and Standards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0814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Heuristic Evaluation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2256" y="1602680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6828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4257" y="2648308"/>
            <a:ext cx="3957134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Called “Task” on the dice page but “activity” on all other pages.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15529" y="1893204"/>
            <a:ext cx="621753" cy="621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983263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315573" y="5579620"/>
            <a:ext cx="3957134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Users can “complete” a task without having actually done it.</a:t>
            </a:r>
          </a:p>
        </p:txBody>
      </p:sp>
      <p:sp>
        <p:nvSpPr>
          <p:cNvPr name="AutoShape 19" id="19"/>
          <p:cNvSpPr/>
          <p:nvPr/>
        </p:nvSpPr>
        <p:spPr>
          <a:xfrm>
            <a:off x="4648904" y="5154443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4409094" y="4824517"/>
            <a:ext cx="621753" cy="621753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2944520" y="3902863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H5: Error Prevention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082256" y="4533993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376828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314257" y="5579620"/>
            <a:ext cx="5637691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Hard to tell if you’re at the top of the feed</a:t>
            </a:r>
          </a:p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N</a:t>
            </a:r>
            <a:r>
              <a:rPr lang="en-US" sz="1780" spc="44">
                <a:solidFill>
                  <a:srgbClr val="000000"/>
                </a:solidFill>
                <a:latin typeface="Poppins"/>
              </a:rPr>
              <a:t>o system visibility into required fields for “Add to Dice”.</a:t>
            </a:r>
          </a:p>
        </p:txBody>
      </p:sp>
      <p:grpSp>
        <p:nvGrpSpPr>
          <p:cNvPr name="Group 27" id="27"/>
          <p:cNvGrpSpPr/>
          <p:nvPr/>
        </p:nvGrpSpPr>
        <p:grpSpPr>
          <a:xfrm rot="0">
            <a:off x="13015529" y="4824517"/>
            <a:ext cx="621753" cy="621753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9" id="29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983263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AutoShape 31" id="31"/>
          <p:cNvSpPr/>
          <p:nvPr/>
        </p:nvSpPr>
        <p:spPr>
          <a:xfrm>
            <a:off x="4648904" y="8219106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2" id="32"/>
          <p:cNvGrpSpPr/>
          <p:nvPr/>
        </p:nvGrpSpPr>
        <p:grpSpPr>
          <a:xfrm rot="0">
            <a:off x="4409094" y="7889179"/>
            <a:ext cx="621753" cy="621753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2944520" y="6967525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H6: Recognition not Recall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082256" y="7598655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376828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314257" y="8644283"/>
            <a:ext cx="5637691" cy="15740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main action of the nav bar (roll) is not emphasized enough.</a:t>
            </a:r>
          </a:p>
          <a:p>
            <a:pPr algn="just"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C</a:t>
            </a:r>
            <a:r>
              <a:rPr lang="en-US" sz="1780" spc="44">
                <a:solidFill>
                  <a:srgbClr val="000000"/>
                </a:solidFill>
                <a:latin typeface="Poppins"/>
              </a:rPr>
              <a:t>annot differentiate whether an activity is a group activity or an individual one on the “My Activities” page.</a:t>
            </a:r>
          </a:p>
        </p:txBody>
      </p:sp>
      <p:grpSp>
        <p:nvGrpSpPr>
          <p:cNvPr name="Group 39" id="39"/>
          <p:cNvGrpSpPr/>
          <p:nvPr/>
        </p:nvGrpSpPr>
        <p:grpSpPr>
          <a:xfrm rot="0">
            <a:off x="13015529" y="7889179"/>
            <a:ext cx="621753" cy="621753"/>
            <a:chOff x="0" y="0"/>
            <a:chExt cx="812800" cy="812800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1" id="4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2983263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0708" y="573863"/>
            <a:ext cx="186732" cy="186732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4648904" y="2223131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409094" y="1893204"/>
            <a:ext cx="621753" cy="621753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944520" y="971550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H7: Flexibility &amp; Efficiency of Use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84632" y="408149"/>
            <a:ext cx="5059251" cy="441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60">
                <a:solidFill>
                  <a:srgbClr val="000000"/>
                </a:solidFill>
                <a:latin typeface="Poppins Light"/>
              </a:rPr>
              <a:t>Heuristic Evaluation Results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2256" y="1602680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376828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314257" y="2648308"/>
            <a:ext cx="3957134" cy="6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It is not clear where to add friends for groups or feed.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3015529" y="1893204"/>
            <a:ext cx="621753" cy="62175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2983263" y="1878546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AutoShape 18" id="18"/>
          <p:cNvSpPr/>
          <p:nvPr/>
        </p:nvSpPr>
        <p:spPr>
          <a:xfrm>
            <a:off x="4648904" y="5154443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9" id="19"/>
          <p:cNvGrpSpPr/>
          <p:nvPr/>
        </p:nvGrpSpPr>
        <p:grpSpPr>
          <a:xfrm rot="0">
            <a:off x="4409094" y="4824517"/>
            <a:ext cx="621753" cy="621753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2944520" y="3902863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H10: Help &amp; Documentation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082256" y="4533993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4376828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314257" y="5579620"/>
            <a:ext cx="5637691" cy="6310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“complete” button doesn’t look like a slider, but rather a button.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3015529" y="4824517"/>
            <a:ext cx="621753" cy="621753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2983263" y="4809858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AutoShape 30" id="30"/>
          <p:cNvSpPr/>
          <p:nvPr/>
        </p:nvSpPr>
        <p:spPr>
          <a:xfrm>
            <a:off x="4648904" y="8219106"/>
            <a:ext cx="8645236" cy="0"/>
          </a:xfrm>
          <a:prstGeom prst="line">
            <a:avLst/>
          </a:prstGeom>
          <a:ln cap="flat" w="38100">
            <a:solidFill>
              <a:srgbClr val="FF575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4409094" y="7889179"/>
            <a:ext cx="621753" cy="621753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2944520" y="6967525"/>
            <a:ext cx="12398961" cy="448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600" spc="-65">
                <a:solidFill>
                  <a:srgbClr val="000000"/>
                </a:solidFill>
                <a:latin typeface="Poppins Bold"/>
              </a:rPr>
              <a:t>H12: Value Alignment and Inclusion 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082256" y="7598655"/>
            <a:ext cx="4123487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spc="-62">
                <a:solidFill>
                  <a:srgbClr val="000000"/>
                </a:solidFill>
                <a:latin typeface="Poppins"/>
              </a:rPr>
              <a:t>Severity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376828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3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314257" y="8644283"/>
            <a:ext cx="5637691" cy="12596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“congratulations” page is not emphasized enough. </a:t>
            </a:r>
          </a:p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ability to “R</a:t>
            </a:r>
            <a:r>
              <a:rPr lang="en-US" sz="1780" spc="44">
                <a:solidFill>
                  <a:srgbClr val="000000"/>
                </a:solidFill>
                <a:latin typeface="Poppins"/>
              </a:rPr>
              <a:t>oll Again” is not aligned with the values of the app.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3015529" y="7889179"/>
            <a:ext cx="621753" cy="621753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0"/>
              <a:ext cx="660400" cy="7366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0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2983263" y="7874521"/>
            <a:ext cx="686286" cy="565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56"/>
              </a:lnSpc>
            </a:pPr>
            <a:r>
              <a:rPr lang="en-US" sz="3183" spc="-79">
                <a:solidFill>
                  <a:srgbClr val="000000"/>
                </a:solidFill>
                <a:latin typeface="Poppins Bold"/>
              </a:rPr>
              <a:t>4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1205744" y="8644283"/>
            <a:ext cx="3957134" cy="9453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4510" indent="-192255" lvl="1">
              <a:lnSpc>
                <a:spcPts val="2493"/>
              </a:lnSpc>
              <a:spcBef>
                <a:spcPct val="0"/>
              </a:spcBef>
              <a:buFont typeface="Arial"/>
              <a:buChar char="•"/>
            </a:pPr>
            <a:r>
              <a:rPr lang="en-US" sz="1780" spc="44">
                <a:solidFill>
                  <a:srgbClr val="000000"/>
                </a:solidFill>
                <a:latin typeface="Poppins"/>
              </a:rPr>
              <a:t>The ability to set recurring activities makes randomization redundant.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286425" y="1391329"/>
            <a:ext cx="3714649" cy="7504341"/>
          </a:xfrm>
          <a:custGeom>
            <a:avLst/>
            <a:gdLst/>
            <a:ahLst/>
            <a:cxnLst/>
            <a:rect r="r" b="b" t="t" l="l"/>
            <a:pathLst>
              <a:path h="7504341" w="3714649">
                <a:moveTo>
                  <a:pt x="0" y="0"/>
                </a:moveTo>
                <a:lnTo>
                  <a:pt x="3714650" y="0"/>
                </a:lnTo>
                <a:lnTo>
                  <a:pt x="3714650" y="7504342"/>
                </a:lnTo>
                <a:lnTo>
                  <a:pt x="0" y="75043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7771391" y="6198393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" id="4"/>
          <p:cNvSpPr/>
          <p:nvPr/>
        </p:nvSpPr>
        <p:spPr>
          <a:xfrm>
            <a:off x="7771391" y="454675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5" id="5"/>
          <p:cNvSpPr/>
          <p:nvPr/>
        </p:nvSpPr>
        <p:spPr>
          <a:xfrm>
            <a:off x="7771391" y="2991328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9870193" y="2554109"/>
            <a:ext cx="186732" cy="186732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DE59"/>
            </a:solidFill>
            <a:ln w="28575" cap="sq">
              <a:solidFill>
                <a:srgbClr val="FFBD59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99799" y="5732621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Prototype Implementation Status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199799" y="3924777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 Bold"/>
              </a:rPr>
              <a:t>UI/Product Revisions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199799" y="2369346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Heuristic Evaluation Results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870193" y="4109540"/>
            <a:ext cx="186732" cy="186732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7ED957"/>
            </a:solidFill>
            <a:ln w="28575" cap="sq">
              <a:solidFill>
                <a:srgbClr val="00803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9870193" y="5918764"/>
            <a:ext cx="186732" cy="186732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5757"/>
            </a:solidFill>
            <a:ln w="28575" cap="sq">
              <a:solidFill>
                <a:srgbClr val="FF1616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AutoShape 18" id="18"/>
          <p:cNvSpPr/>
          <p:nvPr/>
        </p:nvSpPr>
        <p:spPr>
          <a:xfrm>
            <a:off x="7771391" y="7850027"/>
            <a:ext cx="7487659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199799" y="7384255"/>
            <a:ext cx="5059251" cy="461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>
                <a:solidFill>
                  <a:srgbClr val="000000"/>
                </a:solidFill>
                <a:latin typeface="Poppins"/>
              </a:rPr>
              <a:t>Demo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9870193" y="7570399"/>
            <a:ext cx="186732" cy="18673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C52FF"/>
            </a:solidFill>
            <a:ln w="28575" cap="sq">
              <a:solidFill>
                <a:srgbClr val="8C52FF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010162" y="2431339"/>
            <a:ext cx="182761" cy="684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6"/>
              </a:lnSpc>
              <a:spcBef>
                <a:spcPct val="0"/>
              </a:spcBef>
            </a:pPr>
            <a:r>
              <a:rPr lang="en-US" sz="3797">
                <a:solidFill>
                  <a:srgbClr val="FF5757"/>
                </a:solidFill>
                <a:latin typeface="Poppins Bold"/>
              </a:rPr>
              <a:t>1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68192" y="4147276"/>
            <a:ext cx="27741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96321" y="5804464"/>
            <a:ext cx="293936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937087" y="7445782"/>
            <a:ext cx="328910" cy="684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2"/>
              </a:lnSpc>
              <a:spcBef>
                <a:spcPct val="0"/>
              </a:spcBef>
            </a:pPr>
            <a:r>
              <a:rPr lang="en-US" sz="3794">
                <a:solidFill>
                  <a:srgbClr val="FF5757"/>
                </a:solidFill>
                <a:latin typeface="Poppins Bold"/>
              </a:rPr>
              <a:t>4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DAF1ab18lPI</dc:identifier>
  <dcterms:modified xsi:type="dcterms:W3CDTF">2011-08-01T06:04:30Z</dcterms:modified>
  <cp:revision>1</cp:revision>
  <dc:title>turno 8 checkpoint</dc:title>
</cp:coreProperties>
</file>